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61" r:id="rId4"/>
    <p:sldId id="262" r:id="rId5"/>
    <p:sldId id="263" r:id="rId6"/>
    <p:sldId id="258" r:id="rId7"/>
    <p:sldId id="265" r:id="rId8"/>
    <p:sldId id="259" r:id="rId9"/>
    <p:sldId id="266" r:id="rId10"/>
    <p:sldId id="267" r:id="rId11"/>
    <p:sldId id="268" r:id="rId12"/>
    <p:sldId id="269" r:id="rId13"/>
    <p:sldId id="272" r:id="rId14"/>
    <p:sldId id="274"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8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894454-A196-4D25-9E56-A654B7566FD4}" type="datetimeFigureOut">
              <a:rPr lang="en-US" smtClean="0"/>
              <a:pPr/>
              <a:t>1/3/2023</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92B931-0298-4A4D-B5EF-626675844FAF}" type="slidenum">
              <a:rPr lang="en-US" smtClean="0"/>
              <a:pPr/>
              <a:t>‹N°›</a:t>
            </a:fld>
            <a:endParaRPr lang="en-US"/>
          </a:p>
        </p:txBody>
      </p:sp>
    </p:spTree>
    <p:extLst>
      <p:ext uri="{BB962C8B-B14F-4D97-AF65-F5344CB8AC3E}">
        <p14:creationId xmlns="" xmlns:p14="http://schemas.microsoft.com/office/powerpoint/2010/main" val="472444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8"/>
            <a:ext cx="7772400" cy="2952327"/>
          </a:xfrm>
        </p:spPr>
        <p:txBody>
          <a:bodyPr>
            <a:normAutofit fontScale="90000"/>
          </a:bodyPr>
          <a:lstStyle/>
          <a:p>
            <a:r>
              <a:rPr lang="fr-FR" sz="4000" dirty="0" err="1" smtClean="0">
                <a:latin typeface="Times New Roman" pitchFamily="18" charset="0"/>
                <a:cs typeface="Times New Roman" pitchFamily="18" charset="0"/>
              </a:rPr>
              <a:t>University</a:t>
            </a:r>
            <a:r>
              <a:rPr lang="fr-FR" sz="4000" dirty="0" smtClean="0">
                <a:latin typeface="Times New Roman" pitchFamily="18" charset="0"/>
                <a:cs typeface="Times New Roman" pitchFamily="18" charset="0"/>
              </a:rPr>
              <a:t> of Blida 2</a:t>
            </a:r>
            <a:br>
              <a:rPr lang="fr-FR" sz="4000" dirty="0" smtClean="0">
                <a:latin typeface="Times New Roman" pitchFamily="18" charset="0"/>
                <a:cs typeface="Times New Roman" pitchFamily="18" charset="0"/>
              </a:rPr>
            </a:br>
            <a:r>
              <a:rPr lang="fr-FR" sz="4000" dirty="0" err="1" smtClean="0">
                <a:latin typeface="Times New Roman" pitchFamily="18" charset="0"/>
                <a:cs typeface="Times New Roman" pitchFamily="18" charset="0"/>
              </a:rPr>
              <a:t>Faculty</a:t>
            </a:r>
            <a:r>
              <a:rPr lang="fr-FR" sz="4000" dirty="0" smtClean="0">
                <a:latin typeface="Times New Roman" pitchFamily="18" charset="0"/>
                <a:cs typeface="Times New Roman" pitchFamily="18" charset="0"/>
              </a:rPr>
              <a:t> of Arts and </a:t>
            </a:r>
            <a:r>
              <a:rPr lang="fr-FR" sz="4000" dirty="0" err="1" smtClean="0">
                <a:latin typeface="Times New Roman" pitchFamily="18" charset="0"/>
                <a:cs typeface="Times New Roman" pitchFamily="18" charset="0"/>
              </a:rPr>
              <a:t>Languages</a:t>
            </a:r>
            <a:r>
              <a:rPr lang="fr-FR" sz="4000" dirty="0" smtClean="0">
                <a:latin typeface="Times New Roman" pitchFamily="18" charset="0"/>
                <a:cs typeface="Times New Roman" pitchFamily="18" charset="0"/>
              </a:rPr>
              <a:t/>
            </a:r>
            <a:br>
              <a:rPr lang="fr-FR" sz="4000" dirty="0" smtClean="0">
                <a:latin typeface="Times New Roman" pitchFamily="18" charset="0"/>
                <a:cs typeface="Times New Roman" pitchFamily="18" charset="0"/>
              </a:rPr>
            </a:br>
            <a:r>
              <a:rPr lang="fr-FR" sz="4000" dirty="0" smtClean="0">
                <a:latin typeface="Times New Roman" pitchFamily="18" charset="0"/>
                <a:cs typeface="Times New Roman" pitchFamily="18" charset="0"/>
              </a:rPr>
              <a:t> </a:t>
            </a:r>
            <a:r>
              <a:rPr lang="fr-FR" sz="4000" dirty="0" err="1" smtClean="0">
                <a:latin typeface="Times New Roman" pitchFamily="18" charset="0"/>
                <a:cs typeface="Times New Roman" pitchFamily="18" charset="0"/>
              </a:rPr>
              <a:t>Department</a:t>
            </a:r>
            <a:r>
              <a:rPr lang="fr-FR" sz="4000" dirty="0" smtClean="0">
                <a:latin typeface="Times New Roman" pitchFamily="18" charset="0"/>
                <a:cs typeface="Times New Roman" pitchFamily="18" charset="0"/>
              </a:rPr>
              <a:t> of English</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sz="4800" dirty="0" smtClean="0">
                <a:latin typeface="Times New Roman" pitchFamily="18" charset="0"/>
                <a:cs typeface="Times New Roman" pitchFamily="18" charset="0"/>
              </a:rPr>
              <a:t> </a:t>
            </a:r>
            <a:br>
              <a:rPr lang="fr-FR" sz="4800" dirty="0" smtClean="0">
                <a:latin typeface="Times New Roman" pitchFamily="18" charset="0"/>
                <a:cs typeface="Times New Roman" pitchFamily="18" charset="0"/>
              </a:rPr>
            </a:br>
            <a:r>
              <a:rPr lang="fr-FR" b="1" dirty="0" smtClean="0">
                <a:effectLst>
                  <a:outerShdw blurRad="38100" dist="38100" dir="2700000" algn="tl">
                    <a:srgbClr val="000000">
                      <a:alpha val="43137"/>
                    </a:srgbClr>
                  </a:outerShdw>
                </a:effectLst>
                <a:latin typeface="Times New Roman" pitchFamily="18" charset="0"/>
                <a:cs typeface="Times New Roman" pitchFamily="18" charset="0"/>
              </a:rPr>
              <a:t>Module: </a:t>
            </a:r>
            <a:r>
              <a:rPr lang="en-US" b="1" dirty="0" smtClean="0">
                <a:effectLst>
                  <a:outerShdw blurRad="38100" dist="38100" dir="2700000" algn="tl">
                    <a:srgbClr val="000000">
                      <a:alpha val="43137"/>
                    </a:srgbClr>
                  </a:outerShdw>
                </a:effectLst>
                <a:latin typeface="Times New Roman" pitchFamily="18" charset="0"/>
                <a:cs typeface="Times New Roman" pitchFamily="18" charset="0"/>
              </a:rPr>
              <a:t>Educational Psychology for Adolescents</a:t>
            </a:r>
            <a:endParaRPr lang="en-US" dirty="0"/>
          </a:p>
        </p:txBody>
      </p:sp>
      <p:sp>
        <p:nvSpPr>
          <p:cNvPr id="3" name="Sous-titre 2"/>
          <p:cNvSpPr>
            <a:spLocks noGrp="1"/>
          </p:cNvSpPr>
          <p:nvPr>
            <p:ph type="subTitle" idx="1"/>
          </p:nvPr>
        </p:nvSpPr>
        <p:spPr>
          <a:xfrm>
            <a:off x="611560" y="4509120"/>
            <a:ext cx="6400800" cy="1752600"/>
          </a:xfrm>
        </p:spPr>
        <p:txBody>
          <a:bodyPr>
            <a:normAutofit/>
          </a:bodyPr>
          <a:lstStyle/>
          <a:p>
            <a:pPr algn="l"/>
            <a:r>
              <a:rPr lang="fr-FR" dirty="0" err="1" smtClean="0">
                <a:solidFill>
                  <a:schemeClr val="tx1"/>
                </a:solidFill>
                <a:latin typeface="Times New Roman" pitchFamily="18" charset="0"/>
                <a:cs typeface="Times New Roman" pitchFamily="18" charset="0"/>
              </a:rPr>
              <a:t>Level</a:t>
            </a:r>
            <a:r>
              <a:rPr lang="fr-FR" dirty="0" smtClean="0">
                <a:solidFill>
                  <a:schemeClr val="tx1"/>
                </a:solidFill>
                <a:latin typeface="Times New Roman" pitchFamily="18" charset="0"/>
                <a:cs typeface="Times New Roman" pitchFamily="18" charset="0"/>
              </a:rPr>
              <a:t>: M2 </a:t>
            </a:r>
            <a:br>
              <a:rPr lang="fr-FR" dirty="0" smtClean="0">
                <a:solidFill>
                  <a:schemeClr val="tx1"/>
                </a:solidFill>
                <a:latin typeface="Times New Roman" pitchFamily="18" charset="0"/>
                <a:cs typeface="Times New Roman" pitchFamily="18" charset="0"/>
              </a:rPr>
            </a:br>
            <a:r>
              <a:rPr lang="fr-FR" dirty="0" err="1" smtClean="0">
                <a:solidFill>
                  <a:schemeClr val="tx1"/>
                </a:solidFill>
                <a:latin typeface="Times New Roman" pitchFamily="18" charset="0"/>
                <a:cs typeface="Times New Roman" pitchFamily="18" charset="0"/>
              </a:rPr>
              <a:t>Teacher</a:t>
            </a:r>
            <a:r>
              <a:rPr lang="fr-FR" dirty="0" smtClean="0">
                <a:solidFill>
                  <a:schemeClr val="tx1"/>
                </a:solidFill>
                <a:latin typeface="Times New Roman" pitchFamily="18" charset="0"/>
                <a:cs typeface="Times New Roman" pitchFamily="18" charset="0"/>
              </a:rPr>
              <a:t>: Ms. KELAM</a:t>
            </a:r>
            <a:br>
              <a:rPr lang="fr-FR" dirty="0" smtClean="0">
                <a:solidFill>
                  <a:schemeClr val="tx1"/>
                </a:solidFill>
                <a:latin typeface="Times New Roman" pitchFamily="18" charset="0"/>
                <a:cs typeface="Times New Roman" pitchFamily="18" charset="0"/>
              </a:rPr>
            </a:br>
            <a:endParaRPr lang="en-US" dirty="0" smtClean="0">
              <a:solidFill>
                <a:schemeClr val="tx1"/>
              </a:solidFill>
            </a:endParaRPr>
          </a:p>
          <a:p>
            <a:pPr algn="l"/>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0"/>
            <a:ext cx="8229600" cy="476672"/>
          </a:xfrm>
        </p:spPr>
        <p:txBody>
          <a:bodyPr>
            <a:normAutofit fontScale="90000"/>
          </a:bodyPr>
          <a:lstStyle/>
          <a:p>
            <a:pPr algn="l"/>
            <a:r>
              <a:rPr lang="en-US" sz="4000" b="1" dirty="0" smtClean="0"/>
              <a:t>5.2. </a:t>
            </a:r>
            <a:r>
              <a:rPr lang="en-US" sz="4000" b="1" dirty="0" smtClean="0">
                <a:solidFill>
                  <a:schemeClr val="accent6">
                    <a:lumMod val="75000"/>
                  </a:schemeClr>
                </a:solidFill>
              </a:rPr>
              <a:t>Learning Styles</a:t>
            </a:r>
            <a:endParaRPr lang="en-US" dirty="0"/>
          </a:p>
        </p:txBody>
      </p:sp>
      <p:sp>
        <p:nvSpPr>
          <p:cNvPr id="3" name="Espace réservé du contenu 2"/>
          <p:cNvSpPr>
            <a:spLocks noGrp="1"/>
          </p:cNvSpPr>
          <p:nvPr>
            <p:ph idx="1"/>
          </p:nvPr>
        </p:nvSpPr>
        <p:spPr>
          <a:xfrm>
            <a:off x="179512" y="620688"/>
            <a:ext cx="8784976" cy="6048672"/>
          </a:xfrm>
        </p:spPr>
        <p:txBody>
          <a:bodyPr>
            <a:normAutofit/>
          </a:bodyPr>
          <a:lstStyle/>
          <a:p>
            <a:pPr>
              <a:buNone/>
            </a:pPr>
            <a:r>
              <a:rPr lang="en-US" dirty="0" smtClean="0"/>
              <a:t>	</a:t>
            </a:r>
            <a:r>
              <a:rPr lang="en-US" b="1" dirty="0" smtClean="0">
                <a:solidFill>
                  <a:srgbClr val="00B050"/>
                </a:solidFill>
              </a:rPr>
              <a:t>Visual Learners</a:t>
            </a:r>
          </a:p>
          <a:p>
            <a:pPr>
              <a:buNone/>
            </a:pPr>
            <a:r>
              <a:rPr lang="en-US" dirty="0" smtClean="0">
                <a:solidFill>
                  <a:srgbClr val="FF0000"/>
                </a:solidFill>
              </a:rPr>
              <a:t>	</a:t>
            </a:r>
            <a:r>
              <a:rPr lang="en-US" dirty="0" smtClean="0"/>
              <a:t>Visual adolescent learners fail to absorb much from content which does not contain some sort of representation of what they are learning. </a:t>
            </a:r>
          </a:p>
          <a:p>
            <a:pPr>
              <a:buNone/>
            </a:pPr>
            <a:endParaRPr lang="en-US" dirty="0" smtClean="0"/>
          </a:p>
          <a:p>
            <a:pPr>
              <a:buNone/>
            </a:pPr>
            <a:r>
              <a:rPr lang="en-US" dirty="0" smtClean="0"/>
              <a:t>		Teachers need to provoke their engagement by using materials that are relevant to their learning style.</a:t>
            </a:r>
          </a:p>
        </p:txBody>
      </p:sp>
      <p:sp>
        <p:nvSpPr>
          <p:cNvPr id="4" name="Étoile à 5 branches 3"/>
          <p:cNvSpPr/>
          <p:nvPr/>
        </p:nvSpPr>
        <p:spPr>
          <a:xfrm>
            <a:off x="251520" y="3284984"/>
            <a:ext cx="576064" cy="576064"/>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barn(inVertical)">
                                      <p:cBhvr>
                                        <p:cTn id="28" dur="500"/>
                                        <p:tgtEl>
                                          <p:spTgt spid="4"/>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0"/>
            <a:ext cx="8229600" cy="476672"/>
          </a:xfrm>
        </p:spPr>
        <p:txBody>
          <a:bodyPr>
            <a:normAutofit fontScale="90000"/>
          </a:bodyPr>
          <a:lstStyle/>
          <a:p>
            <a:pPr algn="l"/>
            <a:r>
              <a:rPr lang="en-US" sz="4000" b="1" dirty="0" smtClean="0"/>
              <a:t>5.2. </a:t>
            </a:r>
            <a:r>
              <a:rPr lang="en-US" sz="4000" b="1" dirty="0" smtClean="0">
                <a:solidFill>
                  <a:schemeClr val="accent6">
                    <a:lumMod val="75000"/>
                  </a:schemeClr>
                </a:solidFill>
              </a:rPr>
              <a:t>Learning Styles</a:t>
            </a:r>
            <a:endParaRPr lang="en-US" dirty="0"/>
          </a:p>
        </p:txBody>
      </p:sp>
      <p:sp>
        <p:nvSpPr>
          <p:cNvPr id="3" name="Espace réservé du contenu 2"/>
          <p:cNvSpPr>
            <a:spLocks noGrp="1"/>
          </p:cNvSpPr>
          <p:nvPr>
            <p:ph idx="1"/>
          </p:nvPr>
        </p:nvSpPr>
        <p:spPr>
          <a:xfrm>
            <a:off x="179512" y="764704"/>
            <a:ext cx="8784976" cy="5904656"/>
          </a:xfrm>
        </p:spPr>
        <p:txBody>
          <a:bodyPr>
            <a:normAutofit/>
          </a:bodyPr>
          <a:lstStyle/>
          <a:p>
            <a:pPr>
              <a:buNone/>
            </a:pPr>
            <a:r>
              <a:rPr lang="en-US" b="1" dirty="0" smtClean="0">
                <a:solidFill>
                  <a:srgbClr val="00B050"/>
                </a:solidFill>
              </a:rPr>
              <a:t>	Kinesthetic Learners </a:t>
            </a:r>
          </a:p>
          <a:p>
            <a:pPr>
              <a:buNone/>
            </a:pPr>
            <a:r>
              <a:rPr lang="en-US" dirty="0" smtClean="0"/>
              <a:t>	Kinesthetic adolescent learners learn best when they are physically engaged in the learning process.</a:t>
            </a:r>
          </a:p>
          <a:p>
            <a:pPr>
              <a:buNone/>
            </a:pPr>
            <a:r>
              <a:rPr lang="en-US" dirty="0" smtClean="0"/>
              <a:t>		Teachers should encourage in-class physical activities and allow them to move and be active in the class. In other words, teachers should use activities that require touching and moving to help kinesthetic learners practice the target language in a natural context.</a:t>
            </a:r>
          </a:p>
        </p:txBody>
      </p:sp>
      <p:sp>
        <p:nvSpPr>
          <p:cNvPr id="4" name="Étoile à 5 branches 3"/>
          <p:cNvSpPr/>
          <p:nvPr/>
        </p:nvSpPr>
        <p:spPr>
          <a:xfrm>
            <a:off x="0" y="2924944"/>
            <a:ext cx="576064" cy="576064"/>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0"/>
            <a:ext cx="8229600" cy="476672"/>
          </a:xfrm>
        </p:spPr>
        <p:txBody>
          <a:bodyPr>
            <a:normAutofit fontScale="90000"/>
          </a:bodyPr>
          <a:lstStyle/>
          <a:p>
            <a:pPr algn="l"/>
            <a:r>
              <a:rPr lang="en-US" sz="4000" b="1" dirty="0" smtClean="0"/>
              <a:t>5.2. </a:t>
            </a:r>
            <a:r>
              <a:rPr lang="en-US" sz="4000" b="1" dirty="0" smtClean="0">
                <a:solidFill>
                  <a:schemeClr val="accent6">
                    <a:lumMod val="75000"/>
                  </a:schemeClr>
                </a:solidFill>
              </a:rPr>
              <a:t>Learning Styles</a:t>
            </a:r>
            <a:endParaRPr lang="en-US" dirty="0"/>
          </a:p>
        </p:txBody>
      </p:sp>
      <p:sp>
        <p:nvSpPr>
          <p:cNvPr id="3" name="Espace réservé du contenu 2"/>
          <p:cNvSpPr>
            <a:spLocks noGrp="1"/>
          </p:cNvSpPr>
          <p:nvPr>
            <p:ph idx="1"/>
          </p:nvPr>
        </p:nvSpPr>
        <p:spPr>
          <a:xfrm>
            <a:off x="179512" y="692696"/>
            <a:ext cx="8784976" cy="5976664"/>
          </a:xfrm>
        </p:spPr>
        <p:txBody>
          <a:bodyPr>
            <a:normAutofit/>
          </a:bodyPr>
          <a:lstStyle/>
          <a:p>
            <a:pPr>
              <a:buNone/>
            </a:pPr>
            <a:r>
              <a:rPr lang="en-US" dirty="0" smtClean="0"/>
              <a:t>	</a:t>
            </a:r>
            <a:r>
              <a:rPr lang="en-US" b="1" dirty="0" smtClean="0">
                <a:solidFill>
                  <a:srgbClr val="00B050"/>
                </a:solidFill>
              </a:rPr>
              <a:t>Auditory Learners </a:t>
            </a:r>
          </a:p>
          <a:p>
            <a:pPr>
              <a:buNone/>
            </a:pPr>
            <a:r>
              <a:rPr lang="en-US" dirty="0" smtClean="0"/>
              <a:t>	Auditory adolescent learners are those who </a:t>
            </a:r>
            <a:r>
              <a:rPr lang="en-US" b="1" dirty="0" smtClean="0"/>
              <a:t>remember</a:t>
            </a:r>
            <a:r>
              <a:rPr lang="en-US" dirty="0" smtClean="0"/>
              <a:t> </a:t>
            </a:r>
            <a:r>
              <a:rPr lang="en-US" b="1" dirty="0" smtClean="0"/>
              <a:t>best </a:t>
            </a:r>
            <a:r>
              <a:rPr lang="en-US" dirty="0" smtClean="0"/>
              <a:t> information they hear (listen to).</a:t>
            </a:r>
          </a:p>
          <a:p>
            <a:pPr>
              <a:buNone/>
            </a:pPr>
            <a:endParaRPr lang="en-US" dirty="0" smtClean="0"/>
          </a:p>
          <a:p>
            <a:pPr>
              <a:buNone/>
            </a:pPr>
            <a:r>
              <a:rPr lang="en-US" dirty="0" smtClean="0"/>
              <a:t>		Teachers </a:t>
            </a:r>
            <a:r>
              <a:rPr lang="en-US" b="1" dirty="0" smtClean="0"/>
              <a:t>are invited </a:t>
            </a:r>
            <a:r>
              <a:rPr lang="en-US" dirty="0" smtClean="0"/>
              <a:t>to make use of teaching materials which </a:t>
            </a:r>
            <a:r>
              <a:rPr lang="en-US" b="1" dirty="0" smtClean="0"/>
              <a:t>involve </a:t>
            </a:r>
            <a:r>
              <a:rPr lang="en-US" b="1" dirty="0" smtClean="0">
                <a:solidFill>
                  <a:srgbClr val="0070C0"/>
                </a:solidFill>
              </a:rPr>
              <a:t>listening to audios </a:t>
            </a:r>
            <a:r>
              <a:rPr lang="en-US" dirty="0" smtClean="0"/>
              <a:t>or </a:t>
            </a:r>
            <a:r>
              <a:rPr lang="en-US" b="1" dirty="0" smtClean="0">
                <a:solidFill>
                  <a:srgbClr val="0070C0"/>
                </a:solidFill>
              </a:rPr>
              <a:t>watching videos ...Etc</a:t>
            </a:r>
            <a:r>
              <a:rPr lang="en-US" dirty="0" smtClean="0"/>
              <a:t>. </a:t>
            </a:r>
          </a:p>
          <a:p>
            <a:pPr>
              <a:buNone/>
            </a:pPr>
            <a:r>
              <a:rPr lang="en-US" dirty="0" smtClean="0"/>
              <a:t>	As for </a:t>
            </a:r>
            <a:r>
              <a:rPr lang="en-US" b="1" dirty="0" smtClean="0"/>
              <a:t>activities</a:t>
            </a:r>
            <a:r>
              <a:rPr lang="en-US" dirty="0" smtClean="0"/>
              <a:t>, </a:t>
            </a:r>
            <a:r>
              <a:rPr lang="en-US" b="1" dirty="0" smtClean="0">
                <a:solidFill>
                  <a:srgbClr val="7030A0"/>
                </a:solidFill>
              </a:rPr>
              <a:t>auditory</a:t>
            </a:r>
            <a:r>
              <a:rPr lang="en-US" dirty="0" smtClean="0"/>
              <a:t> learners </a:t>
            </a:r>
            <a:r>
              <a:rPr lang="en-US" b="1" dirty="0" smtClean="0">
                <a:solidFill>
                  <a:srgbClr val="7030A0"/>
                </a:solidFill>
              </a:rPr>
              <a:t>learn best </a:t>
            </a:r>
            <a:r>
              <a:rPr lang="en-US" dirty="0" smtClean="0"/>
              <a:t>when they are </a:t>
            </a:r>
            <a:r>
              <a:rPr lang="en-US" b="1" dirty="0" smtClean="0">
                <a:solidFill>
                  <a:srgbClr val="7030A0"/>
                </a:solidFill>
              </a:rPr>
              <a:t>engaged in activities </a:t>
            </a:r>
            <a:r>
              <a:rPr lang="en-US" dirty="0" smtClean="0"/>
              <a:t>that involve </a:t>
            </a:r>
            <a:r>
              <a:rPr lang="en-US" b="1" dirty="0" smtClean="0">
                <a:solidFill>
                  <a:srgbClr val="7030A0"/>
                </a:solidFill>
              </a:rPr>
              <a:t>conversations, speaking and listening</a:t>
            </a:r>
            <a:r>
              <a:rPr lang="en-US" dirty="0" smtClean="0"/>
              <a:t>. </a:t>
            </a:r>
          </a:p>
          <a:p>
            <a:pPr>
              <a:buNone/>
            </a:pPr>
            <a:endParaRPr lang="en-US" dirty="0"/>
          </a:p>
        </p:txBody>
      </p:sp>
      <p:sp>
        <p:nvSpPr>
          <p:cNvPr id="4" name="Étoile à 5 branches 3"/>
          <p:cNvSpPr/>
          <p:nvPr/>
        </p:nvSpPr>
        <p:spPr>
          <a:xfrm>
            <a:off x="0" y="2780928"/>
            <a:ext cx="576064" cy="576064"/>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fontScale="90000"/>
          </a:bodyPr>
          <a:lstStyle/>
          <a:p>
            <a:pPr algn="l"/>
            <a:r>
              <a:rPr lang="en-US" b="1" dirty="0" smtClean="0"/>
              <a:t>5.3. </a:t>
            </a:r>
            <a:r>
              <a:rPr lang="en-US" b="1" dirty="0" smtClean="0">
                <a:solidFill>
                  <a:srgbClr val="7030A0"/>
                </a:solidFill>
              </a:rPr>
              <a:t>Learning Strategies</a:t>
            </a:r>
            <a:br>
              <a:rPr lang="en-US" b="1" dirty="0" smtClean="0">
                <a:solidFill>
                  <a:srgbClr val="7030A0"/>
                </a:solidFill>
              </a:rPr>
            </a:br>
            <a:endParaRPr lang="en-US" dirty="0"/>
          </a:p>
        </p:txBody>
      </p:sp>
      <p:sp>
        <p:nvSpPr>
          <p:cNvPr id="3" name="Espace réservé du contenu 2"/>
          <p:cNvSpPr>
            <a:spLocks noGrp="1"/>
          </p:cNvSpPr>
          <p:nvPr>
            <p:ph idx="1"/>
          </p:nvPr>
        </p:nvSpPr>
        <p:spPr>
          <a:xfrm>
            <a:off x="457200" y="908720"/>
            <a:ext cx="8229600" cy="5217443"/>
          </a:xfrm>
        </p:spPr>
        <p:txBody>
          <a:bodyPr>
            <a:normAutofit/>
          </a:bodyPr>
          <a:lstStyle/>
          <a:p>
            <a:pPr>
              <a:buNone/>
            </a:pPr>
            <a:r>
              <a:rPr lang="en-US" dirty="0" smtClean="0"/>
              <a:t>	Some researchers refer to learning strategies as learners’ ways of tackling problem </a:t>
            </a:r>
            <a:r>
              <a:rPr lang="en-US" b="1" dirty="0" smtClean="0"/>
              <a:t>“attack strategies on a given problems”.  </a:t>
            </a:r>
          </a:p>
          <a:p>
            <a:pPr>
              <a:buNone/>
            </a:pPr>
            <a:endParaRPr lang="en-US" b="1" dirty="0" smtClean="0"/>
          </a:p>
          <a:p>
            <a:pPr>
              <a:buNone/>
            </a:pPr>
            <a:r>
              <a:rPr lang="en-US" b="1" dirty="0" smtClean="0"/>
              <a:t>		</a:t>
            </a:r>
            <a:r>
              <a:rPr lang="en-US" dirty="0" smtClean="0"/>
              <a:t>They are the </a:t>
            </a:r>
            <a:r>
              <a:rPr lang="en-US" b="1" dirty="0" smtClean="0">
                <a:solidFill>
                  <a:srgbClr val="00B0F0"/>
                </a:solidFill>
              </a:rPr>
              <a:t>techniques</a:t>
            </a:r>
            <a:r>
              <a:rPr lang="en-US" b="1" dirty="0" smtClean="0"/>
              <a:t> learners employ </a:t>
            </a:r>
            <a:r>
              <a:rPr lang="en-US" b="1" dirty="0" smtClean="0">
                <a:solidFill>
                  <a:srgbClr val="00B0F0"/>
                </a:solidFill>
              </a:rPr>
              <a:t>to solve problems </a:t>
            </a:r>
            <a:r>
              <a:rPr lang="en-US" b="1" dirty="0" smtClean="0">
                <a:solidFill>
                  <a:srgbClr val="FF0000"/>
                </a:solidFill>
              </a:rPr>
              <a:t>posed</a:t>
            </a:r>
            <a:r>
              <a:rPr lang="en-US" b="1" dirty="0" smtClean="0"/>
              <a:t> </a:t>
            </a:r>
            <a:r>
              <a:rPr lang="en-US" dirty="0" smtClean="0"/>
              <a:t>on them by the English language</a:t>
            </a:r>
            <a:r>
              <a:rPr lang="en-US" b="1" dirty="0" smtClean="0"/>
              <a:t> </a:t>
            </a:r>
            <a:r>
              <a:rPr lang="en-US" b="1" dirty="0" smtClean="0">
                <a:solidFill>
                  <a:srgbClr val="00B050"/>
                </a:solidFill>
              </a:rPr>
              <a:t>Input</a:t>
            </a:r>
            <a:r>
              <a:rPr lang="en-US" b="1" dirty="0" smtClean="0"/>
              <a:t> as well as </a:t>
            </a:r>
            <a:r>
              <a:rPr lang="en-US" b="1" dirty="0" smtClean="0">
                <a:solidFill>
                  <a:srgbClr val="00B050"/>
                </a:solidFill>
              </a:rPr>
              <a:t>Output</a:t>
            </a:r>
            <a:r>
              <a:rPr lang="en-US" b="1" dirty="0" smtClean="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fontScale="90000"/>
          </a:bodyPr>
          <a:lstStyle/>
          <a:p>
            <a:pPr algn="l"/>
            <a:r>
              <a:rPr lang="en-US" b="1" dirty="0" smtClean="0"/>
              <a:t>5.3. </a:t>
            </a:r>
            <a:r>
              <a:rPr lang="en-US" b="1" dirty="0" smtClean="0">
                <a:solidFill>
                  <a:srgbClr val="7030A0"/>
                </a:solidFill>
              </a:rPr>
              <a:t>Learning Strategies</a:t>
            </a:r>
            <a:br>
              <a:rPr lang="en-US" b="1" dirty="0" smtClean="0">
                <a:solidFill>
                  <a:srgbClr val="7030A0"/>
                </a:solidFill>
              </a:rPr>
            </a:br>
            <a:endParaRPr lang="en-US" dirty="0"/>
          </a:p>
        </p:txBody>
      </p:sp>
      <p:sp>
        <p:nvSpPr>
          <p:cNvPr id="3" name="Espace réservé du contenu 2"/>
          <p:cNvSpPr>
            <a:spLocks noGrp="1"/>
          </p:cNvSpPr>
          <p:nvPr>
            <p:ph idx="1"/>
          </p:nvPr>
        </p:nvSpPr>
        <p:spPr>
          <a:xfrm>
            <a:off x="107504" y="692696"/>
            <a:ext cx="8928992" cy="5904656"/>
          </a:xfrm>
        </p:spPr>
        <p:txBody>
          <a:bodyPr>
            <a:normAutofit lnSpcReduction="10000"/>
          </a:bodyPr>
          <a:lstStyle/>
          <a:p>
            <a:pPr>
              <a:buNone/>
            </a:pPr>
            <a:r>
              <a:rPr lang="en-US" b="1" dirty="0" smtClean="0"/>
              <a:t>	</a:t>
            </a:r>
            <a:r>
              <a:rPr lang="en-US" dirty="0" smtClean="0"/>
              <a:t>Researcher in the field of foreign language acquisition </a:t>
            </a:r>
            <a:r>
              <a:rPr lang="en-US" b="1" dirty="0" smtClean="0"/>
              <a:t>distinguished</a:t>
            </a:r>
            <a:r>
              <a:rPr lang="en-US" dirty="0" smtClean="0"/>
              <a:t> between </a:t>
            </a:r>
            <a:r>
              <a:rPr lang="en-US" b="1" dirty="0" smtClean="0"/>
              <a:t>two types of strategies </a:t>
            </a:r>
            <a:r>
              <a:rPr lang="en-US" b="1" dirty="0" smtClean="0">
                <a:solidFill>
                  <a:srgbClr val="C00000"/>
                </a:solidFill>
              </a:rPr>
              <a:t>Learning Strategies</a:t>
            </a:r>
            <a:r>
              <a:rPr lang="en-US" b="1" dirty="0" smtClean="0"/>
              <a:t> and </a:t>
            </a:r>
            <a:r>
              <a:rPr lang="en-US" b="1" dirty="0" smtClean="0">
                <a:solidFill>
                  <a:schemeClr val="accent5"/>
                </a:solidFill>
              </a:rPr>
              <a:t>Communication Strategies. </a:t>
            </a:r>
          </a:p>
          <a:p>
            <a:pPr>
              <a:buNone/>
            </a:pPr>
            <a:r>
              <a:rPr lang="en-US" b="1" dirty="0" smtClean="0"/>
              <a:t>		The former </a:t>
            </a:r>
            <a:r>
              <a:rPr lang="en-US" b="1" dirty="0" smtClean="0">
                <a:solidFill>
                  <a:srgbClr val="C00000"/>
                </a:solidFill>
              </a:rPr>
              <a:t>relate to input</a:t>
            </a:r>
            <a:r>
              <a:rPr lang="en-US" b="1" dirty="0" smtClean="0"/>
              <a:t>. That is, the way in which </a:t>
            </a:r>
            <a:r>
              <a:rPr lang="en-US" b="1" u="sng" dirty="0" smtClean="0"/>
              <a:t>students process information </a:t>
            </a:r>
            <a:r>
              <a:rPr lang="en-US" b="1" dirty="0" smtClean="0"/>
              <a:t>provided/shared/discussed by others (peers, lecturers...Etc).</a:t>
            </a:r>
          </a:p>
          <a:p>
            <a:pPr>
              <a:buNone/>
            </a:pPr>
            <a:r>
              <a:rPr lang="en-US" b="1" dirty="0" smtClean="0"/>
              <a:t>		The latter refer to how students </a:t>
            </a:r>
            <a:r>
              <a:rPr lang="en-US" b="1" dirty="0" smtClean="0">
                <a:solidFill>
                  <a:schemeClr val="accent1"/>
                </a:solidFill>
              </a:rPr>
              <a:t>express meaning.</a:t>
            </a:r>
            <a:r>
              <a:rPr lang="en-US" b="1" dirty="0" smtClean="0"/>
              <a:t> That is, the way in which they </a:t>
            </a:r>
            <a:r>
              <a:rPr lang="en-US" b="1" u="sng" dirty="0" smtClean="0"/>
              <a:t>deliver their messages </a:t>
            </a:r>
            <a:r>
              <a:rPr lang="en-US" b="1" dirty="0" smtClean="0"/>
              <a:t>to others (e.g. writing, speaking...Etc)</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72816"/>
            <a:ext cx="8229600" cy="2952327"/>
          </a:xfrm>
        </p:spPr>
        <p:txBody>
          <a:bodyPr>
            <a:normAutofit/>
          </a:bodyPr>
          <a:lstStyle/>
          <a:p>
            <a:pPr algn="ctr">
              <a:buNone/>
            </a:pPr>
            <a:r>
              <a:rPr lang="en-US" sz="3600" dirty="0" smtClean="0"/>
              <a:t>	</a:t>
            </a:r>
            <a:r>
              <a:rPr lang="en-US" sz="3600" b="1" dirty="0" smtClean="0"/>
              <a:t>Understanding EFL learners’ individual variations, learning styles, and learning strategies  will doubtlessly enhance and improve the learning process.</a:t>
            </a:r>
            <a:endParaRPr lang="en-US" sz="3600" b="1" dirty="0"/>
          </a:p>
        </p:txBody>
      </p:sp>
      <p:sp>
        <p:nvSpPr>
          <p:cNvPr id="4" name="Étoile à 5 branches 3"/>
          <p:cNvSpPr/>
          <p:nvPr/>
        </p:nvSpPr>
        <p:spPr>
          <a:xfrm>
            <a:off x="3995936" y="836712"/>
            <a:ext cx="792088" cy="72008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pPr algn="l"/>
            <a:r>
              <a:rPr lang="en-US" b="1" dirty="0" smtClean="0"/>
              <a:t>Outline:</a:t>
            </a:r>
            <a:endParaRPr lang="en-US" dirty="0"/>
          </a:p>
        </p:txBody>
      </p:sp>
      <p:sp>
        <p:nvSpPr>
          <p:cNvPr id="3" name="Espace réservé du contenu 2"/>
          <p:cNvSpPr>
            <a:spLocks noGrp="1"/>
          </p:cNvSpPr>
          <p:nvPr>
            <p:ph idx="1"/>
          </p:nvPr>
        </p:nvSpPr>
        <p:spPr>
          <a:xfrm>
            <a:off x="457200" y="980728"/>
            <a:ext cx="8229600" cy="5145435"/>
          </a:xfrm>
        </p:spPr>
        <p:txBody>
          <a:bodyPr>
            <a:normAutofit lnSpcReduction="10000"/>
          </a:bodyPr>
          <a:lstStyle/>
          <a:p>
            <a:pPr>
              <a:lnSpc>
                <a:spcPct val="200000"/>
              </a:lnSpc>
              <a:buNone/>
            </a:pPr>
            <a:r>
              <a:rPr lang="en-US" sz="4000" b="1" dirty="0" smtClean="0"/>
              <a:t>5. Considering </a:t>
            </a:r>
            <a:r>
              <a:rPr lang="en-US" sz="3600" b="1" dirty="0" smtClean="0">
                <a:solidFill>
                  <a:srgbClr val="00B050"/>
                </a:solidFill>
              </a:rPr>
              <a:t>Learners’ Differences</a:t>
            </a:r>
          </a:p>
          <a:p>
            <a:pPr>
              <a:lnSpc>
                <a:spcPct val="200000"/>
              </a:lnSpc>
              <a:buNone/>
            </a:pPr>
            <a:r>
              <a:rPr lang="en-US" sz="4000" b="1" dirty="0" smtClean="0"/>
              <a:t>5.1. </a:t>
            </a:r>
            <a:r>
              <a:rPr lang="en-US" sz="4000" b="1" dirty="0" smtClean="0">
                <a:solidFill>
                  <a:srgbClr val="00B0F0"/>
                </a:solidFill>
              </a:rPr>
              <a:t>Individual variation</a:t>
            </a:r>
          </a:p>
          <a:p>
            <a:pPr>
              <a:lnSpc>
                <a:spcPct val="200000"/>
              </a:lnSpc>
              <a:buNone/>
            </a:pPr>
            <a:r>
              <a:rPr lang="en-US" sz="4000" b="1" dirty="0" smtClean="0"/>
              <a:t>5.2. </a:t>
            </a:r>
            <a:r>
              <a:rPr lang="en-US" sz="4000" b="1" dirty="0" smtClean="0">
                <a:solidFill>
                  <a:schemeClr val="accent6">
                    <a:lumMod val="75000"/>
                  </a:schemeClr>
                </a:solidFill>
              </a:rPr>
              <a:t>Learning Styles</a:t>
            </a:r>
          </a:p>
          <a:p>
            <a:pPr>
              <a:lnSpc>
                <a:spcPct val="200000"/>
              </a:lnSpc>
              <a:buNone/>
            </a:pPr>
            <a:r>
              <a:rPr lang="en-US" sz="4000" b="1" dirty="0" smtClean="0"/>
              <a:t>5.3. </a:t>
            </a:r>
            <a:r>
              <a:rPr lang="en-US" sz="4000" b="1" dirty="0" smtClean="0">
                <a:solidFill>
                  <a:srgbClr val="7030A0"/>
                </a:solidFill>
              </a:rPr>
              <a:t>Learning Strategies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260648"/>
          </a:xfrm>
        </p:spPr>
        <p:txBody>
          <a:bodyPr>
            <a:noAutofit/>
          </a:bodyPr>
          <a:lstStyle/>
          <a:p>
            <a:pPr algn="l">
              <a:lnSpc>
                <a:spcPct val="200000"/>
              </a:lnSpc>
            </a:pPr>
            <a:r>
              <a:rPr lang="en-US" sz="3600" b="1" dirty="0" smtClean="0"/>
              <a:t>5.1. </a:t>
            </a:r>
            <a:r>
              <a:rPr lang="en-US" sz="3600" b="1" dirty="0" smtClean="0">
                <a:solidFill>
                  <a:srgbClr val="00B0F0"/>
                </a:solidFill>
              </a:rPr>
              <a:t>Individual variation</a:t>
            </a:r>
          </a:p>
        </p:txBody>
      </p:sp>
      <p:sp>
        <p:nvSpPr>
          <p:cNvPr id="3" name="Espace réservé du contenu 2"/>
          <p:cNvSpPr>
            <a:spLocks noGrp="1"/>
          </p:cNvSpPr>
          <p:nvPr>
            <p:ph idx="1"/>
          </p:nvPr>
        </p:nvSpPr>
        <p:spPr>
          <a:xfrm>
            <a:off x="0" y="764704"/>
            <a:ext cx="9144000" cy="5904656"/>
          </a:xfrm>
        </p:spPr>
        <p:txBody>
          <a:bodyPr>
            <a:normAutofit lnSpcReduction="10000"/>
          </a:bodyPr>
          <a:lstStyle/>
          <a:p>
            <a:pPr>
              <a:buNone/>
            </a:pPr>
            <a:r>
              <a:rPr lang="en-US" dirty="0" smtClean="0"/>
              <a:t>	</a:t>
            </a:r>
            <a:r>
              <a:rPr lang="en-US" b="1" dirty="0" smtClean="0"/>
              <a:t>Individual differences are a learner’s personal characteristics that can affect how s/he learns. </a:t>
            </a:r>
          </a:p>
          <a:p>
            <a:pPr>
              <a:buNone/>
            </a:pPr>
            <a:r>
              <a:rPr lang="en-US" u="sng" dirty="0" smtClean="0"/>
              <a:t>These are:</a:t>
            </a:r>
          </a:p>
          <a:p>
            <a:pPr>
              <a:buNone/>
            </a:pPr>
            <a:r>
              <a:rPr lang="en-US" b="1" dirty="0" smtClean="0">
                <a:solidFill>
                  <a:srgbClr val="0070C0"/>
                </a:solidFill>
              </a:rPr>
              <a:t>Aptitude</a:t>
            </a:r>
            <a:r>
              <a:rPr lang="en-US" dirty="0" smtClean="0"/>
              <a:t> is the ability to learn quickly. It plays a major role in EFL learning. According to Brown (1978), low achievement of EFL learners is basically related to their low general aptitude. </a:t>
            </a:r>
          </a:p>
          <a:p>
            <a:pPr>
              <a:buNone/>
            </a:pPr>
            <a:r>
              <a:rPr lang="en-US" b="1" dirty="0" smtClean="0">
                <a:solidFill>
                  <a:srgbClr val="0070C0"/>
                </a:solidFill>
              </a:rPr>
              <a:t>Intelligence</a:t>
            </a:r>
            <a:r>
              <a:rPr lang="en-US" dirty="0" smtClean="0"/>
              <a:t> refers to the capacity rather than the contents of the mind. It plays a major part in late school life. Therefore, </a:t>
            </a:r>
            <a:r>
              <a:rPr lang="en-US" b="1" dirty="0" smtClean="0"/>
              <a:t>teachers</a:t>
            </a:r>
            <a:r>
              <a:rPr lang="en-US" dirty="0" smtClean="0"/>
              <a:t> need to use a </a:t>
            </a:r>
            <a:r>
              <a:rPr lang="en-US" b="1" dirty="0" smtClean="0"/>
              <a:t>variety of learning tasks</a:t>
            </a:r>
            <a:r>
              <a:rPr lang="en-US" dirty="0" smtClean="0"/>
              <a:t> to cover diverse intelligences.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88640"/>
          </a:xfrm>
        </p:spPr>
        <p:txBody>
          <a:bodyPr>
            <a:noAutofit/>
          </a:bodyPr>
          <a:lstStyle/>
          <a:p>
            <a:pPr algn="l">
              <a:lnSpc>
                <a:spcPct val="200000"/>
              </a:lnSpc>
            </a:pPr>
            <a:r>
              <a:rPr lang="en-US" sz="3600" b="1" dirty="0" smtClean="0"/>
              <a:t>5.1. </a:t>
            </a:r>
            <a:r>
              <a:rPr lang="en-US" sz="3600" b="1" dirty="0" smtClean="0">
                <a:solidFill>
                  <a:srgbClr val="00B0F0"/>
                </a:solidFill>
              </a:rPr>
              <a:t>Individual variation</a:t>
            </a:r>
          </a:p>
        </p:txBody>
      </p:sp>
      <p:sp>
        <p:nvSpPr>
          <p:cNvPr id="3" name="Espace réservé du contenu 2"/>
          <p:cNvSpPr>
            <a:spLocks noGrp="1"/>
          </p:cNvSpPr>
          <p:nvPr>
            <p:ph idx="1"/>
          </p:nvPr>
        </p:nvSpPr>
        <p:spPr>
          <a:xfrm>
            <a:off x="0" y="548680"/>
            <a:ext cx="9144000" cy="6120680"/>
          </a:xfrm>
        </p:spPr>
        <p:txBody>
          <a:bodyPr>
            <a:normAutofit lnSpcReduction="10000"/>
          </a:bodyPr>
          <a:lstStyle/>
          <a:p>
            <a:pPr>
              <a:buNone/>
            </a:pPr>
            <a:r>
              <a:rPr lang="en-US" b="1" dirty="0" smtClean="0">
                <a:solidFill>
                  <a:srgbClr val="0070C0"/>
                </a:solidFill>
              </a:rPr>
              <a:t>Cognitive Styles</a:t>
            </a:r>
            <a:r>
              <a:rPr lang="en-US" dirty="0" smtClean="0">
                <a:solidFill>
                  <a:srgbClr val="0070C0"/>
                </a:solidFill>
              </a:rPr>
              <a:t> </a:t>
            </a:r>
            <a:r>
              <a:rPr lang="en-US" dirty="0" smtClean="0"/>
              <a:t>are differences in the way individuals prefer to approach learning and problem solving tasks.</a:t>
            </a:r>
          </a:p>
          <a:p>
            <a:pPr>
              <a:buNone/>
            </a:pPr>
            <a:r>
              <a:rPr lang="en-US" b="1" dirty="0" smtClean="0">
                <a:solidFill>
                  <a:srgbClr val="0070C0"/>
                </a:solidFill>
              </a:rPr>
              <a:t>Learning Styles and Strategies </a:t>
            </a:r>
            <a:r>
              <a:rPr lang="en-US" dirty="0" smtClean="0"/>
              <a:t>adolescent learners understand better when the teaching strategies are varied. Therefore, teachers need to identify the students’ learning styles and apply different teaching methods to cope with their students’ needs.</a:t>
            </a:r>
          </a:p>
          <a:p>
            <a:pPr>
              <a:buNone/>
            </a:pPr>
            <a:r>
              <a:rPr lang="en-US" dirty="0" smtClean="0"/>
              <a:t>		In this regard, </a:t>
            </a:r>
            <a:r>
              <a:rPr lang="en-US" dirty="0" smtClean="0">
                <a:solidFill>
                  <a:srgbClr val="FF0000"/>
                </a:solidFill>
              </a:rPr>
              <a:t>Chapman (2006) </a:t>
            </a:r>
            <a:r>
              <a:rPr lang="en-US" dirty="0" smtClean="0"/>
              <a:t>argues that the more teachers use different teaching aids the more chances they have in engaging learners in the learning process.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332656"/>
          </a:xfrm>
        </p:spPr>
        <p:txBody>
          <a:bodyPr>
            <a:noAutofit/>
          </a:bodyPr>
          <a:lstStyle/>
          <a:p>
            <a:pPr algn="l">
              <a:lnSpc>
                <a:spcPct val="200000"/>
              </a:lnSpc>
            </a:pPr>
            <a:r>
              <a:rPr lang="en-US" sz="3600" b="1" dirty="0" smtClean="0"/>
              <a:t>5.1. </a:t>
            </a:r>
            <a:r>
              <a:rPr lang="en-US" sz="3600" b="1" dirty="0" smtClean="0">
                <a:solidFill>
                  <a:srgbClr val="00B0F0"/>
                </a:solidFill>
              </a:rPr>
              <a:t>Individual variation</a:t>
            </a:r>
          </a:p>
        </p:txBody>
      </p:sp>
      <p:sp>
        <p:nvSpPr>
          <p:cNvPr id="3" name="Espace réservé du contenu 2"/>
          <p:cNvSpPr>
            <a:spLocks noGrp="1"/>
          </p:cNvSpPr>
          <p:nvPr>
            <p:ph idx="1"/>
          </p:nvPr>
        </p:nvSpPr>
        <p:spPr>
          <a:xfrm>
            <a:off x="0" y="836712"/>
            <a:ext cx="9144000" cy="5832648"/>
          </a:xfrm>
        </p:spPr>
        <p:txBody>
          <a:bodyPr>
            <a:normAutofit/>
          </a:bodyPr>
          <a:lstStyle/>
          <a:p>
            <a:pPr>
              <a:buNone/>
            </a:pPr>
            <a:r>
              <a:rPr lang="en-US" b="1" dirty="0" smtClean="0">
                <a:solidFill>
                  <a:srgbClr val="0070C0"/>
                </a:solidFill>
              </a:rPr>
              <a:t>Personality </a:t>
            </a:r>
            <a:r>
              <a:rPr lang="en-US" dirty="0" smtClean="0"/>
              <a:t>some learners are often not willing to share their thoughts and ideas with their peers and teachers during the class (even when working on tasks). For this reason, teachers are called upon encouraging and engaging their students in the learning process. </a:t>
            </a:r>
          </a:p>
          <a:p>
            <a:pPr>
              <a:buNone/>
            </a:pPr>
            <a:endParaRPr lang="en-US" dirty="0" smtClean="0"/>
          </a:p>
          <a:p>
            <a:pPr>
              <a:buNone/>
            </a:pPr>
            <a:r>
              <a:rPr lang="en-US" b="1" dirty="0" smtClean="0">
                <a:solidFill>
                  <a:srgbClr val="FF0000"/>
                </a:solidFill>
              </a:rPr>
              <a:t>Question! </a:t>
            </a:r>
            <a:r>
              <a:rPr lang="en-US" b="1" dirty="0" smtClean="0"/>
              <a:t>Any Ideas on how to achieve that?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329642" cy="908720"/>
          </a:xfrm>
        </p:spPr>
        <p:txBody>
          <a:bodyPr>
            <a:normAutofit fontScale="90000"/>
          </a:bodyPr>
          <a:lstStyle/>
          <a:p>
            <a:pPr algn="l"/>
            <a:r>
              <a:rPr lang="en-US" sz="4000" b="1" dirty="0" smtClean="0">
                <a:solidFill>
                  <a:srgbClr val="FF0000"/>
                </a:solidFill>
              </a:rPr>
              <a:t>Implications for Teachers</a:t>
            </a:r>
            <a:r>
              <a:rPr lang="en-US" b="1" dirty="0" smtClean="0">
                <a:solidFill>
                  <a:srgbClr val="00B050"/>
                </a:solidFill>
              </a:rPr>
              <a:t/>
            </a:r>
            <a:br>
              <a:rPr lang="en-US" b="1" dirty="0" smtClean="0">
                <a:solidFill>
                  <a:srgbClr val="00B050"/>
                </a:solidFill>
              </a:rPr>
            </a:br>
            <a:endParaRPr lang="en-US" dirty="0"/>
          </a:p>
        </p:txBody>
      </p:sp>
      <p:sp>
        <p:nvSpPr>
          <p:cNvPr id="3" name="Espace réservé du contenu 2"/>
          <p:cNvSpPr>
            <a:spLocks noGrp="1"/>
          </p:cNvSpPr>
          <p:nvPr>
            <p:ph idx="1"/>
          </p:nvPr>
        </p:nvSpPr>
        <p:spPr>
          <a:xfrm>
            <a:off x="179512" y="620688"/>
            <a:ext cx="8784976" cy="6048672"/>
          </a:xfrm>
        </p:spPr>
        <p:txBody>
          <a:bodyPr>
            <a:normAutofit/>
          </a:bodyPr>
          <a:lstStyle/>
          <a:p>
            <a:pPr>
              <a:buNone/>
            </a:pPr>
            <a:r>
              <a:rPr lang="en-US" b="1" dirty="0" smtClean="0"/>
              <a:t>	Teaching is </a:t>
            </a:r>
            <a:r>
              <a:rPr lang="en-US" b="1" dirty="0" smtClean="0">
                <a:solidFill>
                  <a:srgbClr val="0070C0"/>
                </a:solidFill>
              </a:rPr>
              <a:t>an art</a:t>
            </a:r>
            <a:r>
              <a:rPr lang="en-US" dirty="0" smtClean="0"/>
              <a:t>. </a:t>
            </a:r>
            <a:r>
              <a:rPr lang="en-US" b="1" dirty="0" smtClean="0"/>
              <a:t>Teachers </a:t>
            </a:r>
            <a:r>
              <a:rPr lang="en-US" dirty="0" smtClean="0"/>
              <a:t>know that </a:t>
            </a:r>
            <a:r>
              <a:rPr lang="en-US" b="1" dirty="0" smtClean="0"/>
              <a:t>some</a:t>
            </a:r>
            <a:r>
              <a:rPr lang="en-US" dirty="0" smtClean="0"/>
              <a:t> of their </a:t>
            </a:r>
            <a:r>
              <a:rPr lang="en-US" b="1" dirty="0" smtClean="0"/>
              <a:t>students</a:t>
            </a:r>
            <a:r>
              <a:rPr lang="en-US" dirty="0" smtClean="0"/>
              <a:t> will </a:t>
            </a:r>
            <a:r>
              <a:rPr lang="en-US" b="1" dirty="0" smtClean="0">
                <a:solidFill>
                  <a:srgbClr val="00B050"/>
                </a:solidFill>
              </a:rPr>
              <a:t>cope easily </a:t>
            </a:r>
            <a:r>
              <a:rPr lang="en-US" dirty="0" smtClean="0"/>
              <a:t>with the </a:t>
            </a:r>
            <a:r>
              <a:rPr lang="en-US" b="1" dirty="0" smtClean="0">
                <a:solidFill>
                  <a:schemeClr val="accent4"/>
                </a:solidFill>
              </a:rPr>
              <a:t>learning materials</a:t>
            </a:r>
            <a:r>
              <a:rPr lang="en-US" dirty="0" smtClean="0"/>
              <a:t> </a:t>
            </a:r>
            <a:r>
              <a:rPr lang="en-US" b="1" dirty="0" smtClean="0">
                <a:solidFill>
                  <a:srgbClr val="7030A0"/>
                </a:solidFill>
              </a:rPr>
              <a:t>(input) </a:t>
            </a:r>
            <a:r>
              <a:rPr lang="en-US" dirty="0" smtClean="0"/>
              <a:t>and </a:t>
            </a:r>
            <a:r>
              <a:rPr lang="en-US" b="1" dirty="0" smtClean="0">
                <a:solidFill>
                  <a:srgbClr val="00B050"/>
                </a:solidFill>
              </a:rPr>
              <a:t>some will not.</a:t>
            </a:r>
          </a:p>
          <a:p>
            <a:pPr>
              <a:buNone/>
            </a:pPr>
            <a:r>
              <a:rPr lang="en-US" b="1" dirty="0" smtClean="0">
                <a:sym typeface="Wingdings" pitchFamily="2" charset="2"/>
              </a:rPr>
              <a:t>Therefore, </a:t>
            </a:r>
          </a:p>
          <a:p>
            <a:pPr>
              <a:buFont typeface="Wingdings"/>
              <a:buChar char="è"/>
            </a:pPr>
            <a:r>
              <a:rPr lang="en-US" b="1" dirty="0" smtClean="0">
                <a:solidFill>
                  <a:srgbClr val="00B050"/>
                </a:solidFill>
                <a:sym typeface="Wingdings" pitchFamily="2" charset="2"/>
              </a:rPr>
              <a:t>You should vary your teaching methods.</a:t>
            </a:r>
          </a:p>
          <a:p>
            <a:pPr>
              <a:buNone/>
            </a:pPr>
            <a:r>
              <a:rPr lang="en-US" b="1" dirty="0" smtClean="0">
                <a:sym typeface="Wingdings" pitchFamily="2" charset="2"/>
              </a:rPr>
              <a:t>Why?</a:t>
            </a:r>
          </a:p>
          <a:p>
            <a:pPr>
              <a:buFont typeface="Wingdings"/>
              <a:buChar char="è"/>
            </a:pPr>
            <a:r>
              <a:rPr lang="en-US" b="1" dirty="0" smtClean="0">
                <a:solidFill>
                  <a:schemeClr val="accent6">
                    <a:lumMod val="75000"/>
                  </a:schemeClr>
                </a:solidFill>
                <a:sym typeface="Wingdings" pitchFamily="2" charset="2"/>
              </a:rPr>
              <a:t>Learners do not learn in the same way. </a:t>
            </a:r>
          </a:p>
          <a:p>
            <a:pPr>
              <a:buNone/>
            </a:pPr>
            <a:r>
              <a:rPr lang="en-US" dirty="0" smtClean="0"/>
              <a:t>	In this regard, </a:t>
            </a:r>
            <a:r>
              <a:rPr lang="en-US" dirty="0" err="1" smtClean="0">
                <a:solidFill>
                  <a:srgbClr val="FF0000"/>
                </a:solidFill>
              </a:rPr>
              <a:t>Donough</a:t>
            </a:r>
            <a:r>
              <a:rPr lang="en-US" dirty="0" smtClean="0">
                <a:solidFill>
                  <a:srgbClr val="FF0000"/>
                </a:solidFill>
              </a:rPr>
              <a:t> (1981) </a:t>
            </a:r>
            <a:r>
              <a:rPr lang="en-US" dirty="0" smtClean="0"/>
              <a:t>argues that individual differences of learners </a:t>
            </a:r>
            <a:r>
              <a:rPr lang="en-US" b="1" dirty="0" smtClean="0"/>
              <a:t>may affect </a:t>
            </a:r>
            <a:r>
              <a:rPr lang="en-US" dirty="0" smtClean="0">
                <a:solidFill>
                  <a:srgbClr val="00B0F0"/>
                </a:solidFill>
              </a:rPr>
              <a:t>directly </a:t>
            </a:r>
            <a:r>
              <a:rPr lang="en-US" dirty="0" smtClean="0"/>
              <a:t>or</a:t>
            </a:r>
            <a:r>
              <a:rPr lang="en-US" dirty="0" smtClean="0">
                <a:solidFill>
                  <a:srgbClr val="00B0F0"/>
                </a:solidFill>
              </a:rPr>
              <a:t> indirectly </a:t>
            </a:r>
            <a:r>
              <a:rPr lang="en-US" b="1" dirty="0" smtClean="0"/>
              <a:t>learners’ achievements</a:t>
            </a:r>
            <a:r>
              <a:rPr lang="en-US" dirty="0" smtClean="0"/>
              <a:t> in foreign language learning.</a:t>
            </a:r>
            <a:endParaRPr lang="en-US" b="1" dirty="0" smtClean="0">
              <a:solidFill>
                <a:schemeClr val="accent6">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pPr algn="l"/>
            <a:r>
              <a:rPr lang="en-US" sz="4000" b="1" dirty="0" smtClean="0">
                <a:solidFill>
                  <a:srgbClr val="FF0000"/>
                </a:solidFill>
              </a:rPr>
              <a:t>Implications for Teachers </a:t>
            </a:r>
            <a:r>
              <a:rPr lang="en-US" b="1" dirty="0" smtClean="0">
                <a:solidFill>
                  <a:srgbClr val="00B050"/>
                </a:solidFill>
              </a:rPr>
              <a:t/>
            </a:r>
            <a:br>
              <a:rPr lang="en-US" b="1" dirty="0" smtClean="0">
                <a:solidFill>
                  <a:srgbClr val="00B050"/>
                </a:solidFill>
              </a:rPr>
            </a:br>
            <a:endParaRPr lang="en-US" dirty="0"/>
          </a:p>
        </p:txBody>
      </p:sp>
      <p:sp>
        <p:nvSpPr>
          <p:cNvPr id="3" name="Espace réservé du contenu 2"/>
          <p:cNvSpPr>
            <a:spLocks noGrp="1"/>
          </p:cNvSpPr>
          <p:nvPr>
            <p:ph idx="1"/>
          </p:nvPr>
        </p:nvSpPr>
        <p:spPr>
          <a:xfrm>
            <a:off x="539552" y="980728"/>
            <a:ext cx="8604448" cy="5544616"/>
          </a:xfrm>
        </p:spPr>
        <p:txBody>
          <a:bodyPr>
            <a:normAutofit/>
          </a:bodyPr>
          <a:lstStyle/>
          <a:p>
            <a:pPr>
              <a:buNone/>
            </a:pPr>
            <a:r>
              <a:rPr lang="en-US" sz="4000" b="1" dirty="0" smtClean="0">
                <a:solidFill>
                  <a:srgbClr val="0070C0"/>
                </a:solidFill>
              </a:rPr>
              <a:t>	</a:t>
            </a:r>
            <a:r>
              <a:rPr lang="en-US" sz="4400" b="1" dirty="0" smtClean="0">
                <a:solidFill>
                  <a:srgbClr val="0070C0"/>
                </a:solidFill>
              </a:rPr>
              <a:t>The aim</a:t>
            </a:r>
            <a:r>
              <a:rPr lang="en-US" sz="4400" b="1" dirty="0" smtClean="0"/>
              <a:t> of education is </a:t>
            </a:r>
            <a:r>
              <a:rPr lang="en-US" sz="4400" b="1" dirty="0" smtClean="0">
                <a:solidFill>
                  <a:srgbClr val="0070C0"/>
                </a:solidFill>
              </a:rPr>
              <a:t>to enable each learner to learn. </a:t>
            </a:r>
          </a:p>
          <a:p>
            <a:pPr>
              <a:buNone/>
            </a:pPr>
            <a:r>
              <a:rPr lang="en-US" sz="4400" b="1" dirty="0" smtClean="0">
                <a:solidFill>
                  <a:srgbClr val="0070C0"/>
                </a:solidFill>
              </a:rPr>
              <a:t> 	</a:t>
            </a:r>
            <a:r>
              <a:rPr lang="en-US" sz="4400" b="1" dirty="0" smtClean="0">
                <a:solidFill>
                  <a:srgbClr val="00B050"/>
                </a:solidFill>
              </a:rPr>
              <a:t>It can </a:t>
            </a:r>
            <a:r>
              <a:rPr lang="en-US" sz="4400" b="1" dirty="0" smtClean="0">
                <a:solidFill>
                  <a:srgbClr val="C00000"/>
                </a:solidFill>
              </a:rPr>
              <a:t>only </a:t>
            </a:r>
            <a:r>
              <a:rPr lang="en-US" sz="4400" b="1" dirty="0" smtClean="0">
                <a:solidFill>
                  <a:srgbClr val="00B050"/>
                </a:solidFill>
              </a:rPr>
              <a:t>be achieved </a:t>
            </a:r>
            <a:r>
              <a:rPr lang="en-US" sz="4800" b="1" dirty="0" smtClean="0">
                <a:solidFill>
                  <a:srgbClr val="C00000"/>
                </a:solidFill>
              </a:rPr>
              <a:t>if</a:t>
            </a:r>
            <a:r>
              <a:rPr lang="en-US" sz="4400" b="1" dirty="0" smtClean="0">
                <a:solidFill>
                  <a:srgbClr val="C00000"/>
                </a:solidFill>
              </a:rPr>
              <a:t> </a:t>
            </a:r>
            <a:r>
              <a:rPr lang="en-US" sz="4400" b="1" u="sng" dirty="0" smtClean="0"/>
              <a:t>students</a:t>
            </a:r>
            <a:r>
              <a:rPr lang="en-US" sz="4400" b="1" dirty="0" smtClean="0">
                <a:solidFill>
                  <a:srgbClr val="C00000"/>
                </a:solidFill>
              </a:rPr>
              <a:t> </a:t>
            </a:r>
            <a:r>
              <a:rPr lang="en-US" sz="4000" b="1" dirty="0" smtClean="0"/>
              <a:t>are </a:t>
            </a:r>
            <a:r>
              <a:rPr lang="en-US" sz="4000" b="1" u="sng" dirty="0" smtClean="0"/>
              <a:t>provided</a:t>
            </a:r>
            <a:r>
              <a:rPr lang="en-US" sz="4000" b="1" dirty="0" smtClean="0"/>
              <a:t> with </a:t>
            </a:r>
            <a:r>
              <a:rPr lang="en-US" sz="4800" b="1" dirty="0" smtClean="0">
                <a:solidFill>
                  <a:srgbClr val="7030A0"/>
                </a:solidFill>
              </a:rPr>
              <a:t>appropriate assistance</a:t>
            </a:r>
            <a:r>
              <a:rPr lang="en-US" sz="4000" b="1" dirty="0" smtClean="0"/>
              <a:t> </a:t>
            </a:r>
            <a:r>
              <a:rPr lang="en-US" sz="4000" b="1" u="sng" dirty="0" smtClean="0"/>
              <a:t>in accordance</a:t>
            </a:r>
            <a:r>
              <a:rPr lang="en-US" sz="4000" b="1" dirty="0" smtClean="0"/>
              <a:t> with </a:t>
            </a:r>
            <a:r>
              <a:rPr lang="en-US" sz="4800" b="1" dirty="0" smtClean="0">
                <a:solidFill>
                  <a:srgbClr val="7030A0"/>
                </a:solidFill>
              </a:rPr>
              <a:t>their abilities </a:t>
            </a:r>
            <a:r>
              <a:rPr lang="en-US" sz="4000" b="1" dirty="0" smtClean="0"/>
              <a:t>and </a:t>
            </a:r>
            <a:r>
              <a:rPr lang="en-US" sz="4800" b="1" dirty="0" smtClean="0">
                <a:solidFill>
                  <a:srgbClr val="7030A0"/>
                </a:solidFill>
              </a:rPr>
              <a:t>learning styles.</a:t>
            </a:r>
          </a:p>
          <a:p>
            <a:pPr algn="just">
              <a:buNone/>
            </a:pPr>
            <a:endParaRPr lang="en-US" sz="4000" b="1" dirty="0" smtClean="0">
              <a:solidFill>
                <a:srgbClr val="7030A0"/>
              </a:solidFill>
            </a:endParaRPr>
          </a:p>
          <a:p>
            <a:pPr>
              <a:buNone/>
            </a:pPr>
            <a:endParaRPr lang="en-US" dirty="0">
              <a:solidFill>
                <a:srgbClr val="FF0000"/>
              </a:solidFill>
            </a:endParaRPr>
          </a:p>
        </p:txBody>
      </p:sp>
      <p:sp>
        <p:nvSpPr>
          <p:cNvPr id="4" name="Flèche courbée vers la droite 3"/>
          <p:cNvSpPr/>
          <p:nvPr/>
        </p:nvSpPr>
        <p:spPr>
          <a:xfrm>
            <a:off x="0" y="1556792"/>
            <a:ext cx="827584"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1000"/>
                                        <p:tgtEl>
                                          <p:spTgt spid="3">
                                            <p:txEl>
                                              <p:pRg st="0" end="0"/>
                                            </p:txEl>
                                          </p:spTgt>
                                        </p:tgtEl>
                                      </p:cBhvr>
                                    </p:animEffect>
                                    <p:anim calcmode="lin" valueType="num">
                                      <p:cBhvr>
                                        <p:cTn id="2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fade">
                                      <p:cBhvr>
                                        <p:cTn id="28" dur="1000"/>
                                        <p:tgtEl>
                                          <p:spTgt spid="3">
                                            <p:txEl>
                                              <p:pRg st="1" end="1"/>
                                            </p:txEl>
                                          </p:spTgt>
                                        </p:tgtEl>
                                      </p:cBhvr>
                                    </p:animEffect>
                                    <p:anim calcmode="lin" valueType="num">
                                      <p:cBhvr>
                                        <p:cTn id="2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0"/>
            <a:ext cx="8229600" cy="476672"/>
          </a:xfrm>
        </p:spPr>
        <p:txBody>
          <a:bodyPr>
            <a:normAutofit fontScale="90000"/>
          </a:bodyPr>
          <a:lstStyle/>
          <a:p>
            <a:pPr algn="l"/>
            <a:r>
              <a:rPr lang="en-US" sz="4000" b="1" dirty="0" smtClean="0"/>
              <a:t>5.2. </a:t>
            </a:r>
            <a:r>
              <a:rPr lang="en-US" sz="4000" b="1" dirty="0" smtClean="0">
                <a:solidFill>
                  <a:schemeClr val="accent6">
                    <a:lumMod val="75000"/>
                  </a:schemeClr>
                </a:solidFill>
              </a:rPr>
              <a:t>Learning Styles</a:t>
            </a:r>
            <a:endParaRPr lang="en-US" dirty="0"/>
          </a:p>
        </p:txBody>
      </p:sp>
      <p:sp>
        <p:nvSpPr>
          <p:cNvPr id="3" name="Espace réservé du contenu 2"/>
          <p:cNvSpPr>
            <a:spLocks noGrp="1"/>
          </p:cNvSpPr>
          <p:nvPr>
            <p:ph idx="1"/>
          </p:nvPr>
        </p:nvSpPr>
        <p:spPr>
          <a:xfrm>
            <a:off x="179512" y="620688"/>
            <a:ext cx="8784976" cy="6048672"/>
          </a:xfrm>
        </p:spPr>
        <p:txBody>
          <a:bodyPr>
            <a:normAutofit/>
          </a:bodyPr>
          <a:lstStyle/>
          <a:p>
            <a:pPr>
              <a:buNone/>
            </a:pPr>
            <a:r>
              <a:rPr lang="en-US" dirty="0" smtClean="0"/>
              <a:t>	Adolescent learners have different attitudes about teaching and learning and different responses to different classroom environments and instructional practices.</a:t>
            </a:r>
          </a:p>
          <a:p>
            <a:pPr>
              <a:buNone/>
            </a:pPr>
            <a:r>
              <a:rPr lang="en-US" dirty="0" smtClean="0"/>
              <a:t>		</a:t>
            </a:r>
            <a:r>
              <a:rPr lang="en-US" dirty="0" smtClean="0">
                <a:solidFill>
                  <a:srgbClr val="FF0000"/>
                </a:solidFill>
              </a:rPr>
              <a:t>Snow (1980) </a:t>
            </a:r>
            <a:r>
              <a:rPr lang="en-US" dirty="0" smtClean="0"/>
              <a:t>suggests that understanding that there are different individuals in our classes is extremely important for planning and choosing appropriate activities.</a:t>
            </a:r>
          </a:p>
          <a:p>
            <a:pPr>
              <a:buNone/>
            </a:pPr>
            <a:r>
              <a:rPr lang="en-US" dirty="0" smtClean="0"/>
              <a:t>	Teachers have to identify learners’ different learning styles and adjust their teaching methods to meet their learners’ needs.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0"/>
            <a:ext cx="8229600" cy="476672"/>
          </a:xfrm>
        </p:spPr>
        <p:txBody>
          <a:bodyPr>
            <a:normAutofit fontScale="90000"/>
          </a:bodyPr>
          <a:lstStyle/>
          <a:p>
            <a:pPr algn="l"/>
            <a:r>
              <a:rPr lang="en-US" sz="4000" b="1" dirty="0" smtClean="0"/>
              <a:t>5.2. </a:t>
            </a:r>
            <a:r>
              <a:rPr lang="en-US" sz="4000" b="1" dirty="0" smtClean="0">
                <a:solidFill>
                  <a:schemeClr val="accent6">
                    <a:lumMod val="75000"/>
                  </a:schemeClr>
                </a:solidFill>
              </a:rPr>
              <a:t>Learning Styles</a:t>
            </a:r>
            <a:endParaRPr lang="en-US" dirty="0"/>
          </a:p>
        </p:txBody>
      </p:sp>
      <p:sp>
        <p:nvSpPr>
          <p:cNvPr id="3" name="Espace réservé du contenu 2"/>
          <p:cNvSpPr>
            <a:spLocks noGrp="1"/>
          </p:cNvSpPr>
          <p:nvPr>
            <p:ph idx="1"/>
          </p:nvPr>
        </p:nvSpPr>
        <p:spPr>
          <a:xfrm>
            <a:off x="179512" y="620688"/>
            <a:ext cx="8784976" cy="6048672"/>
          </a:xfrm>
        </p:spPr>
        <p:txBody>
          <a:bodyPr>
            <a:normAutofit lnSpcReduction="10000"/>
          </a:bodyPr>
          <a:lstStyle/>
          <a:p>
            <a:pPr>
              <a:buNone/>
            </a:pPr>
            <a:r>
              <a:rPr lang="en-US" dirty="0" smtClean="0"/>
              <a:t>	Learning Styles are the characteristic approaches to learning and studying. </a:t>
            </a:r>
          </a:p>
          <a:p>
            <a:pPr>
              <a:buNone/>
            </a:pPr>
            <a:r>
              <a:rPr lang="en-US" dirty="0" smtClean="0"/>
              <a:t>	</a:t>
            </a:r>
            <a:r>
              <a:rPr lang="en-US" b="1" dirty="0" smtClean="0">
                <a:solidFill>
                  <a:srgbClr val="7030A0"/>
                </a:solidFill>
              </a:rPr>
              <a:t>Learning styles </a:t>
            </a:r>
            <a:r>
              <a:rPr lang="en-US" dirty="0" smtClean="0"/>
              <a:t>are the characteristic cognitive, affective, and psychological styles behaviors that indicate how learners perceive, interact, and respond to learning </a:t>
            </a:r>
            <a:r>
              <a:rPr lang="en-US" dirty="0" smtClean="0">
                <a:solidFill>
                  <a:srgbClr val="FF0000"/>
                </a:solidFill>
              </a:rPr>
              <a:t>(Keefe,1979). </a:t>
            </a:r>
          </a:p>
          <a:p>
            <a:pPr>
              <a:buNone/>
            </a:pPr>
            <a:r>
              <a:rPr lang="en-US" dirty="0" smtClean="0">
                <a:solidFill>
                  <a:srgbClr val="FF0000"/>
                </a:solidFill>
              </a:rPr>
              <a:t>		</a:t>
            </a:r>
            <a:r>
              <a:rPr lang="en-US" dirty="0" smtClean="0"/>
              <a:t>Teaching involves numerous instructional strategies which are mainly decision and actions designed by the teacher to facilitate the learning process. The choice of these strategies depend largely on students’ learning styles, preferences, and strategies.</a:t>
            </a:r>
          </a:p>
          <a:p>
            <a:pPr>
              <a:buNone/>
            </a:pPr>
            <a:endParaRPr lang="en-US" dirty="0"/>
          </a:p>
        </p:txBody>
      </p:sp>
      <p:sp>
        <p:nvSpPr>
          <p:cNvPr id="5" name="Étoile à 5 branches 4"/>
          <p:cNvSpPr/>
          <p:nvPr/>
        </p:nvSpPr>
        <p:spPr>
          <a:xfrm>
            <a:off x="467544" y="3429000"/>
            <a:ext cx="576064" cy="576064"/>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arn(inVertical)">
                                      <p:cBhvr>
                                        <p:cTn id="28" dur="5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1000"/>
                                        <p:tgtEl>
                                          <p:spTgt spid="3">
                                            <p:txEl>
                                              <p:pRg st="2" end="2"/>
                                            </p:txEl>
                                          </p:spTgt>
                                        </p:tgtEl>
                                      </p:cBhvr>
                                    </p:animEffect>
                                    <p:anim calcmode="lin" valueType="num">
                                      <p:cBhvr>
                                        <p:cTn id="3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5" grpId="0" animBg="1"/>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15108</TotalTime>
  <Words>185</Words>
  <Application>Microsoft Office PowerPoint</Application>
  <PresentationFormat>Affichage à l'écran (4:3)</PresentationFormat>
  <Paragraphs>62</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University of Blida 2 Faculty of Arts and Languages  Department of English   Module: Educational Psychology for Adolescents</vt:lpstr>
      <vt:lpstr>Outline:</vt:lpstr>
      <vt:lpstr>5.1. Individual variation</vt:lpstr>
      <vt:lpstr>5.1. Individual variation</vt:lpstr>
      <vt:lpstr>5.1. Individual variation</vt:lpstr>
      <vt:lpstr>Implications for Teachers </vt:lpstr>
      <vt:lpstr>Implications for Teachers  </vt:lpstr>
      <vt:lpstr>5.2. Learning Styles</vt:lpstr>
      <vt:lpstr>5.2. Learning Styles</vt:lpstr>
      <vt:lpstr>5.2. Learning Styles</vt:lpstr>
      <vt:lpstr>5.2. Learning Styles</vt:lpstr>
      <vt:lpstr>5.2. Learning Styles</vt:lpstr>
      <vt:lpstr>5.3. Learning Strategies </vt:lpstr>
      <vt:lpstr>5.3. Learning Strategies </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Blida 2 Faculty of Arts and Languages  Department of English   Module: Educational Psychology for Adolescents</dc:title>
  <dc:creator>pc</dc:creator>
  <cp:lastModifiedBy>PC2022</cp:lastModifiedBy>
  <cp:revision>29</cp:revision>
  <dcterms:created xsi:type="dcterms:W3CDTF">2021-01-12T23:33:03Z</dcterms:created>
  <dcterms:modified xsi:type="dcterms:W3CDTF">2023-01-03T13:49:50Z</dcterms:modified>
</cp:coreProperties>
</file>