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74" r:id="rId5"/>
    <p:sldId id="260" r:id="rId6"/>
    <p:sldId id="261" r:id="rId7"/>
    <p:sldId id="263" r:id="rId8"/>
    <p:sldId id="264" r:id="rId9"/>
    <p:sldId id="265" r:id="rId10"/>
    <p:sldId id="266" r:id="rId11"/>
    <p:sldId id="267" r:id="rId12"/>
    <p:sldId id="268" r:id="rId13"/>
    <p:sldId id="269" r:id="rId14"/>
    <p:sldId id="270" r:id="rId15"/>
    <p:sldId id="272" r:id="rId16"/>
    <p:sldId id="262"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8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8"/>
            <a:ext cx="7772400" cy="2952327"/>
          </a:xfrm>
        </p:spPr>
        <p:txBody>
          <a:bodyPr>
            <a:normAutofit fontScale="90000"/>
          </a:bodyPr>
          <a:lstStyle/>
          <a:p>
            <a:r>
              <a:rPr lang="fr-FR" sz="4000" dirty="0" err="1" smtClean="0">
                <a:latin typeface="Times New Roman" pitchFamily="18" charset="0"/>
                <a:cs typeface="Times New Roman" pitchFamily="18" charset="0"/>
              </a:rPr>
              <a:t>University</a:t>
            </a:r>
            <a:r>
              <a:rPr lang="fr-FR" sz="4000" dirty="0" smtClean="0">
                <a:latin typeface="Times New Roman" pitchFamily="18" charset="0"/>
                <a:cs typeface="Times New Roman" pitchFamily="18" charset="0"/>
              </a:rPr>
              <a:t> of Blida 2</a:t>
            </a:r>
            <a:br>
              <a:rPr lang="fr-FR" sz="4000" dirty="0" smtClean="0">
                <a:latin typeface="Times New Roman" pitchFamily="18" charset="0"/>
                <a:cs typeface="Times New Roman" pitchFamily="18" charset="0"/>
              </a:rPr>
            </a:br>
            <a:r>
              <a:rPr lang="fr-FR" sz="4000" dirty="0" err="1" smtClean="0">
                <a:latin typeface="Times New Roman" pitchFamily="18" charset="0"/>
                <a:cs typeface="Times New Roman" pitchFamily="18" charset="0"/>
              </a:rPr>
              <a:t>Faculty</a:t>
            </a:r>
            <a:r>
              <a:rPr lang="fr-FR" sz="4000" dirty="0" smtClean="0">
                <a:latin typeface="Times New Roman" pitchFamily="18" charset="0"/>
                <a:cs typeface="Times New Roman" pitchFamily="18" charset="0"/>
              </a:rPr>
              <a:t> of Arts and </a:t>
            </a:r>
            <a:r>
              <a:rPr lang="fr-FR" sz="4000" dirty="0" err="1" smtClean="0">
                <a:latin typeface="Times New Roman" pitchFamily="18" charset="0"/>
                <a:cs typeface="Times New Roman" pitchFamily="18" charset="0"/>
              </a:rPr>
              <a:t>Languages</a:t>
            </a:r>
            <a:r>
              <a:rPr lang="fr-FR" sz="4000" dirty="0" smtClean="0">
                <a:latin typeface="Times New Roman" pitchFamily="18" charset="0"/>
                <a:cs typeface="Times New Roman" pitchFamily="18" charset="0"/>
              </a:rPr>
              <a:t/>
            </a:r>
            <a:br>
              <a:rPr lang="fr-FR" sz="4000" dirty="0" smtClean="0">
                <a:latin typeface="Times New Roman" pitchFamily="18" charset="0"/>
                <a:cs typeface="Times New Roman" pitchFamily="18" charset="0"/>
              </a:rPr>
            </a:br>
            <a:r>
              <a:rPr lang="fr-FR" sz="4000" dirty="0" smtClean="0">
                <a:latin typeface="Times New Roman" pitchFamily="18" charset="0"/>
                <a:cs typeface="Times New Roman" pitchFamily="18" charset="0"/>
              </a:rPr>
              <a:t> </a:t>
            </a:r>
            <a:r>
              <a:rPr lang="fr-FR" sz="4000" dirty="0" err="1" smtClean="0">
                <a:latin typeface="Times New Roman" pitchFamily="18" charset="0"/>
                <a:cs typeface="Times New Roman" pitchFamily="18" charset="0"/>
              </a:rPr>
              <a:t>Department</a:t>
            </a:r>
            <a:r>
              <a:rPr lang="fr-FR" sz="4000" dirty="0" smtClean="0">
                <a:latin typeface="Times New Roman" pitchFamily="18" charset="0"/>
                <a:cs typeface="Times New Roman" pitchFamily="18" charset="0"/>
              </a:rPr>
              <a:t> of English</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sz="4800" dirty="0" smtClean="0">
                <a:latin typeface="Times New Roman" pitchFamily="18" charset="0"/>
                <a:cs typeface="Times New Roman" pitchFamily="18" charset="0"/>
              </a:rPr>
              <a:t> </a:t>
            </a:r>
            <a:br>
              <a:rPr lang="fr-FR" sz="4800" dirty="0" smtClean="0">
                <a:latin typeface="Times New Roman" pitchFamily="18" charset="0"/>
                <a:cs typeface="Times New Roman" pitchFamily="18" charset="0"/>
              </a:rPr>
            </a:br>
            <a:r>
              <a:rPr lang="fr-FR" b="1" dirty="0" smtClean="0">
                <a:effectLst>
                  <a:outerShdw blurRad="38100" dist="38100" dir="2700000" algn="tl">
                    <a:srgbClr val="000000">
                      <a:alpha val="43137"/>
                    </a:srgbClr>
                  </a:outerShdw>
                </a:effectLst>
                <a:latin typeface="Times New Roman" pitchFamily="18" charset="0"/>
                <a:cs typeface="Times New Roman" pitchFamily="18" charset="0"/>
              </a:rPr>
              <a:t>Module: </a:t>
            </a:r>
            <a:r>
              <a:rPr lang="en-US" b="1" dirty="0" smtClean="0">
                <a:effectLst>
                  <a:outerShdw blurRad="38100" dist="38100" dir="2700000" algn="tl">
                    <a:srgbClr val="000000">
                      <a:alpha val="43137"/>
                    </a:srgbClr>
                  </a:outerShdw>
                </a:effectLst>
                <a:latin typeface="Times New Roman" pitchFamily="18" charset="0"/>
                <a:cs typeface="Times New Roman" pitchFamily="18" charset="0"/>
              </a:rPr>
              <a:t>Educational Psychology for Adolescents</a:t>
            </a:r>
            <a:endParaRPr lang="en-US" dirty="0"/>
          </a:p>
        </p:txBody>
      </p:sp>
      <p:sp>
        <p:nvSpPr>
          <p:cNvPr id="3" name="Sous-titre 2"/>
          <p:cNvSpPr>
            <a:spLocks noGrp="1"/>
          </p:cNvSpPr>
          <p:nvPr>
            <p:ph type="subTitle" idx="1"/>
          </p:nvPr>
        </p:nvSpPr>
        <p:spPr>
          <a:xfrm>
            <a:off x="611560" y="4509120"/>
            <a:ext cx="6400800" cy="1752600"/>
          </a:xfrm>
        </p:spPr>
        <p:txBody>
          <a:bodyPr>
            <a:normAutofit/>
          </a:bodyPr>
          <a:lstStyle/>
          <a:p>
            <a:pPr algn="l"/>
            <a:r>
              <a:rPr lang="fr-FR" dirty="0" err="1" smtClean="0">
                <a:solidFill>
                  <a:schemeClr val="tx1"/>
                </a:solidFill>
                <a:latin typeface="Times New Roman" pitchFamily="18" charset="0"/>
                <a:cs typeface="Times New Roman" pitchFamily="18" charset="0"/>
              </a:rPr>
              <a:t>Level</a:t>
            </a:r>
            <a:r>
              <a:rPr lang="fr-FR" dirty="0" smtClean="0">
                <a:solidFill>
                  <a:schemeClr val="tx1"/>
                </a:solidFill>
                <a:latin typeface="Times New Roman" pitchFamily="18" charset="0"/>
                <a:cs typeface="Times New Roman" pitchFamily="18" charset="0"/>
              </a:rPr>
              <a:t>: M2 </a:t>
            </a:r>
            <a:endParaRPr lang="fr-FR" dirty="0">
              <a:solidFill>
                <a:schemeClr val="tx1"/>
              </a:solidFill>
              <a:latin typeface="Times New Roman" pitchFamily="18" charset="0"/>
              <a:cs typeface="Times New Roman" pitchFamily="18" charset="0"/>
            </a:endParaRPr>
          </a:p>
          <a:p>
            <a:pPr algn="l"/>
            <a:r>
              <a:rPr lang="fr-FR" dirty="0" err="1" smtClean="0">
                <a:solidFill>
                  <a:schemeClr val="tx1"/>
                </a:solidFill>
                <a:latin typeface="Times New Roman" pitchFamily="18" charset="0"/>
                <a:cs typeface="Times New Roman" pitchFamily="18" charset="0"/>
              </a:rPr>
              <a:t>Teacher</a:t>
            </a:r>
            <a:r>
              <a:rPr lang="fr-FR" dirty="0" smtClean="0">
                <a:solidFill>
                  <a:schemeClr val="tx1"/>
                </a:solidFill>
                <a:latin typeface="Times New Roman" pitchFamily="18" charset="0"/>
                <a:cs typeface="Times New Roman" pitchFamily="18" charset="0"/>
              </a:rPr>
              <a:t>: Ms. KELAM</a:t>
            </a:r>
            <a:br>
              <a:rPr lang="fr-FR" dirty="0" smtClean="0">
                <a:solidFill>
                  <a:schemeClr val="tx1"/>
                </a:solidFill>
                <a:latin typeface="Times New Roman" pitchFamily="18" charset="0"/>
                <a:cs typeface="Times New Roman" pitchFamily="18" charset="0"/>
              </a:rPr>
            </a:br>
            <a:endParaRPr lang="en-US" dirty="0" smtClean="0">
              <a:solidFill>
                <a:schemeClr val="tx1"/>
              </a:solidFill>
            </a:endParaRPr>
          </a:p>
          <a:p>
            <a:pPr algn="l"/>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706090"/>
          </a:xfrm>
        </p:spPr>
        <p:txBody>
          <a:bodyPr>
            <a:normAutofit fontScale="90000"/>
          </a:bodyPr>
          <a:lstStyle/>
          <a:p>
            <a:r>
              <a:rPr lang="en-US" sz="4000" b="1" dirty="0" smtClean="0">
                <a:solidFill>
                  <a:schemeClr val="accent6">
                    <a:lumMod val="50000"/>
                  </a:schemeClr>
                </a:solidFill>
              </a:rPr>
              <a:t>4.2. Social Context and Identity Development</a:t>
            </a:r>
            <a:r>
              <a:rPr lang="en-US" b="1" dirty="0" smtClean="0">
                <a:solidFill>
                  <a:schemeClr val="accent6">
                    <a:lumMod val="50000"/>
                  </a:schemeClr>
                </a:solidFill>
              </a:rPr>
              <a:t/>
            </a:r>
            <a:br>
              <a:rPr lang="en-US" b="1" dirty="0" smtClean="0">
                <a:solidFill>
                  <a:schemeClr val="accent6">
                    <a:lumMod val="50000"/>
                  </a:schemeClr>
                </a:solidFill>
              </a:rPr>
            </a:br>
            <a:endParaRPr lang="en-US" dirty="0"/>
          </a:p>
        </p:txBody>
      </p:sp>
      <p:sp>
        <p:nvSpPr>
          <p:cNvPr id="3" name="Espace réservé du contenu 2"/>
          <p:cNvSpPr>
            <a:spLocks noGrp="1"/>
          </p:cNvSpPr>
          <p:nvPr>
            <p:ph idx="1"/>
          </p:nvPr>
        </p:nvSpPr>
        <p:spPr>
          <a:xfrm>
            <a:off x="0" y="764704"/>
            <a:ext cx="8892480" cy="5760640"/>
          </a:xfrm>
        </p:spPr>
        <p:txBody>
          <a:bodyPr>
            <a:normAutofit fontScale="92500"/>
          </a:bodyPr>
          <a:lstStyle/>
          <a:p>
            <a:pPr algn="just">
              <a:buNone/>
            </a:pPr>
            <a:r>
              <a:rPr lang="en-US" dirty="0" smtClean="0"/>
              <a:t>		The social context has a tremendous effect on </a:t>
            </a:r>
            <a:r>
              <a:rPr lang="en-US" b="1" dirty="0" smtClean="0"/>
              <a:t>the nature </a:t>
            </a:r>
            <a:r>
              <a:rPr lang="en-US" dirty="0" smtClean="0"/>
              <a:t>and </a:t>
            </a:r>
            <a:r>
              <a:rPr lang="en-US" b="1" dirty="0" smtClean="0"/>
              <a:t>outcome</a:t>
            </a:r>
            <a:r>
              <a:rPr lang="en-US" dirty="0" smtClean="0"/>
              <a:t> of </a:t>
            </a:r>
            <a:r>
              <a:rPr lang="en-US" b="1" dirty="0" smtClean="0">
                <a:solidFill>
                  <a:srgbClr val="00B0F0"/>
                </a:solidFill>
              </a:rPr>
              <a:t>the process of identity development.</a:t>
            </a:r>
            <a:r>
              <a:rPr lang="en-US" dirty="0" smtClean="0"/>
              <a:t> </a:t>
            </a:r>
          </a:p>
          <a:p>
            <a:pPr algn="just">
              <a:buNone/>
            </a:pPr>
            <a:r>
              <a:rPr lang="en-US" dirty="0" smtClean="0"/>
              <a:t>		Clearly, if adolescents’ identities </a:t>
            </a:r>
            <a:r>
              <a:rPr lang="en-US" b="1" dirty="0" smtClean="0"/>
              <a:t>grow out of others’ responses to them,</a:t>
            </a:r>
            <a:r>
              <a:rPr lang="en-US" dirty="0" smtClean="0"/>
              <a:t> </a:t>
            </a:r>
            <a:r>
              <a:rPr lang="en-US" b="1" dirty="0" smtClean="0">
                <a:solidFill>
                  <a:srgbClr val="FF0000"/>
                </a:solidFill>
              </a:rPr>
              <a:t>society will play </a:t>
            </a:r>
            <a:r>
              <a:rPr lang="en-US" b="1" dirty="0" smtClean="0">
                <a:solidFill>
                  <a:srgbClr val="00B050"/>
                </a:solidFill>
              </a:rPr>
              <a:t>an important role in determining which sorts of identities are possible alternatives</a:t>
            </a:r>
            <a:r>
              <a:rPr lang="en-US" dirty="0" smtClean="0"/>
              <a:t>, and of those identities that </a:t>
            </a:r>
            <a:r>
              <a:rPr lang="en-US" b="1" dirty="0" smtClean="0">
                <a:solidFill>
                  <a:srgbClr val="00B050"/>
                </a:solidFill>
              </a:rPr>
              <a:t>are genuine options</a:t>
            </a:r>
            <a:r>
              <a:rPr lang="en-US" dirty="0" smtClean="0"/>
              <a:t>, which are </a:t>
            </a:r>
            <a:r>
              <a:rPr lang="en-US" b="1" dirty="0" smtClean="0"/>
              <a:t>desirable </a:t>
            </a:r>
            <a:r>
              <a:rPr lang="en-US" dirty="0" smtClean="0"/>
              <a:t>and </a:t>
            </a:r>
            <a:r>
              <a:rPr lang="en-US" b="1" dirty="0" smtClean="0"/>
              <a:t>which are not</a:t>
            </a:r>
            <a:r>
              <a:rPr lang="en-US" dirty="0" smtClean="0"/>
              <a:t>. As a result, the course of identity development </a:t>
            </a:r>
            <a:r>
              <a:rPr lang="en-US" b="1" dirty="0" smtClean="0">
                <a:solidFill>
                  <a:srgbClr val="00B050"/>
                </a:solidFill>
              </a:rPr>
              <a:t>varies across cultures</a:t>
            </a:r>
            <a:r>
              <a:rPr lang="en-US" dirty="0" smtClean="0"/>
              <a:t>, among </a:t>
            </a:r>
            <a:r>
              <a:rPr lang="en-US" dirty="0" smtClean="0">
                <a:solidFill>
                  <a:srgbClr val="00B0F0"/>
                </a:solidFill>
              </a:rPr>
              <a:t>different groups </a:t>
            </a:r>
            <a:r>
              <a:rPr lang="en-US" dirty="0" smtClean="0"/>
              <a:t>within </a:t>
            </a:r>
            <a:r>
              <a:rPr lang="en-US" dirty="0" smtClean="0">
                <a:solidFill>
                  <a:srgbClr val="00B0F0"/>
                </a:solidFill>
              </a:rPr>
              <a:t>the same society</a:t>
            </a:r>
            <a:r>
              <a:rPr lang="en-US" dirty="0" smtClean="0"/>
              <a:t>, and over different </a:t>
            </a:r>
            <a:r>
              <a:rPr lang="en-US" b="1" dirty="0" smtClean="0">
                <a:solidFill>
                  <a:srgbClr val="00B0F0"/>
                </a:solidFill>
              </a:rPr>
              <a:t>historical epochs </a:t>
            </a:r>
            <a:r>
              <a:rPr lang="en-US" dirty="0" smtClean="0"/>
              <a:t>(Kroger, 1993).</a:t>
            </a:r>
            <a:endParaRPr lang="fr-FR"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706090"/>
          </a:xfrm>
        </p:spPr>
        <p:txBody>
          <a:bodyPr>
            <a:normAutofit fontScale="90000"/>
          </a:bodyPr>
          <a:lstStyle/>
          <a:p>
            <a:r>
              <a:rPr lang="en-US" sz="4000" b="1" dirty="0" smtClean="0">
                <a:solidFill>
                  <a:schemeClr val="accent6">
                    <a:lumMod val="50000"/>
                  </a:schemeClr>
                </a:solidFill>
              </a:rPr>
              <a:t>4.2. Social Context and Identity Development</a:t>
            </a:r>
            <a:r>
              <a:rPr lang="en-US" b="1" dirty="0" smtClean="0">
                <a:solidFill>
                  <a:schemeClr val="accent6">
                    <a:lumMod val="50000"/>
                  </a:schemeClr>
                </a:solidFill>
              </a:rPr>
              <a:t/>
            </a:r>
            <a:br>
              <a:rPr lang="en-US" b="1" dirty="0" smtClean="0">
                <a:solidFill>
                  <a:schemeClr val="accent6">
                    <a:lumMod val="50000"/>
                  </a:schemeClr>
                </a:solidFill>
              </a:rPr>
            </a:br>
            <a:endParaRPr lang="en-US" dirty="0"/>
          </a:p>
        </p:txBody>
      </p:sp>
      <p:sp>
        <p:nvSpPr>
          <p:cNvPr id="3" name="Espace réservé du contenu 2"/>
          <p:cNvSpPr>
            <a:spLocks noGrp="1"/>
          </p:cNvSpPr>
          <p:nvPr>
            <p:ph idx="1"/>
          </p:nvPr>
        </p:nvSpPr>
        <p:spPr>
          <a:xfrm>
            <a:off x="0" y="764704"/>
            <a:ext cx="8964488" cy="5904656"/>
          </a:xfrm>
        </p:spPr>
        <p:txBody>
          <a:bodyPr>
            <a:normAutofit/>
          </a:bodyPr>
          <a:lstStyle/>
          <a:p>
            <a:pPr algn="just">
              <a:buNone/>
            </a:pPr>
            <a:r>
              <a:rPr lang="en-US" dirty="0" smtClean="0"/>
              <a:t>		For example, in the past, most </a:t>
            </a:r>
            <a:r>
              <a:rPr lang="en-US" b="1" dirty="0" smtClean="0"/>
              <a:t>young women </a:t>
            </a:r>
            <a:r>
              <a:rPr lang="en-US" dirty="0" smtClean="0"/>
              <a:t>assumed that their adult identity would revolve around being a </a:t>
            </a:r>
            <a:r>
              <a:rPr lang="en-US" dirty="0" smtClean="0">
                <a:solidFill>
                  <a:srgbClr val="00B0F0"/>
                </a:solidFill>
              </a:rPr>
              <a:t>wife</a:t>
            </a:r>
            <a:r>
              <a:rPr lang="en-US" dirty="0" smtClean="0"/>
              <a:t> and </a:t>
            </a:r>
            <a:r>
              <a:rPr lang="en-US" dirty="0" smtClean="0">
                <a:solidFill>
                  <a:srgbClr val="00B0F0"/>
                </a:solidFill>
              </a:rPr>
              <a:t>mother</a:t>
            </a:r>
            <a:r>
              <a:rPr lang="en-US" dirty="0" smtClean="0"/>
              <a:t>. But many more </a:t>
            </a:r>
            <a:r>
              <a:rPr lang="en-US" dirty="0" smtClean="0">
                <a:solidFill>
                  <a:srgbClr val="00B0F0"/>
                </a:solidFill>
              </a:rPr>
              <a:t>alternative identities are open to women today</a:t>
            </a:r>
            <a:r>
              <a:rPr lang="en-US" dirty="0" smtClean="0"/>
              <a:t>, and as a result, choosing among different alternatives (What’s more important to me, </a:t>
            </a:r>
            <a:r>
              <a:rPr lang="en-US" b="1" dirty="0" smtClean="0">
                <a:solidFill>
                  <a:srgbClr val="00B050"/>
                </a:solidFill>
              </a:rPr>
              <a:t>marriage and family </a:t>
            </a:r>
            <a:r>
              <a:rPr lang="en-US" dirty="0" smtClean="0"/>
              <a:t>or </a:t>
            </a:r>
            <a:r>
              <a:rPr lang="en-US" b="1" dirty="0" smtClean="0">
                <a:solidFill>
                  <a:srgbClr val="00B050"/>
                </a:solidFill>
              </a:rPr>
              <a:t>a career</a:t>
            </a:r>
            <a:r>
              <a:rPr lang="en-US" dirty="0" smtClean="0"/>
              <a:t>? Should </a:t>
            </a:r>
            <a:r>
              <a:rPr lang="en-US" b="1" dirty="0" smtClean="0">
                <a:solidFill>
                  <a:srgbClr val="00B050"/>
                </a:solidFill>
              </a:rPr>
              <a:t>I pursue higher education</a:t>
            </a:r>
            <a:r>
              <a:rPr lang="en-US" dirty="0" smtClean="0"/>
              <a:t>? What </a:t>
            </a:r>
            <a:r>
              <a:rPr lang="en-US" b="1" dirty="0" smtClean="0">
                <a:solidFill>
                  <a:srgbClr val="00B050"/>
                </a:solidFill>
              </a:rPr>
              <a:t>occupation should I aim for</a:t>
            </a:r>
            <a:r>
              <a:rPr lang="en-US" dirty="0" smtClean="0"/>
              <a:t>? </a:t>
            </a:r>
            <a:r>
              <a:rPr lang="en-US" b="1" dirty="0" smtClean="0">
                <a:solidFill>
                  <a:srgbClr val="00B050"/>
                </a:solidFill>
              </a:rPr>
              <a:t>When </a:t>
            </a:r>
            <a:r>
              <a:rPr lang="en-US" dirty="0" smtClean="0"/>
              <a:t>do I want to get married? </a:t>
            </a:r>
            <a:r>
              <a:rPr lang="en-US" b="1" dirty="0" smtClean="0">
                <a:solidFill>
                  <a:srgbClr val="00B050"/>
                </a:solidFill>
              </a:rPr>
              <a:t>Have children? </a:t>
            </a:r>
            <a:r>
              <a:rPr lang="en-US" dirty="0" smtClean="0"/>
              <a:t>) has become much more complicated.</a:t>
            </a:r>
            <a:endParaRPr lang="fr-FR" dirty="0" smtClean="0"/>
          </a:p>
          <a:p>
            <a:pPr>
              <a:buNone/>
            </a:pPr>
            <a:endParaRPr lang="fr-FR"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706090"/>
          </a:xfrm>
        </p:spPr>
        <p:txBody>
          <a:bodyPr>
            <a:normAutofit fontScale="90000"/>
          </a:bodyPr>
          <a:lstStyle/>
          <a:p>
            <a:r>
              <a:rPr lang="en-US" sz="4000" b="1" dirty="0" smtClean="0">
                <a:solidFill>
                  <a:schemeClr val="accent6">
                    <a:lumMod val="50000"/>
                  </a:schemeClr>
                </a:solidFill>
              </a:rPr>
              <a:t>4.2. Social Context and Identity Development</a:t>
            </a:r>
            <a:r>
              <a:rPr lang="en-US" b="1" dirty="0" smtClean="0">
                <a:solidFill>
                  <a:schemeClr val="accent6">
                    <a:lumMod val="50000"/>
                  </a:schemeClr>
                </a:solidFill>
              </a:rPr>
              <a:t/>
            </a:r>
            <a:br>
              <a:rPr lang="en-US" b="1" dirty="0" smtClean="0">
                <a:solidFill>
                  <a:schemeClr val="accent6">
                    <a:lumMod val="50000"/>
                  </a:schemeClr>
                </a:solidFill>
              </a:rPr>
            </a:br>
            <a:endParaRPr lang="en-US" dirty="0"/>
          </a:p>
        </p:txBody>
      </p:sp>
      <p:sp>
        <p:nvSpPr>
          <p:cNvPr id="3" name="Espace réservé du contenu 2"/>
          <p:cNvSpPr>
            <a:spLocks noGrp="1"/>
          </p:cNvSpPr>
          <p:nvPr>
            <p:ph idx="1"/>
          </p:nvPr>
        </p:nvSpPr>
        <p:spPr>
          <a:xfrm>
            <a:off x="457200" y="764704"/>
            <a:ext cx="8229600" cy="5361459"/>
          </a:xfrm>
        </p:spPr>
        <p:txBody>
          <a:bodyPr>
            <a:normAutofit/>
          </a:bodyPr>
          <a:lstStyle/>
          <a:p>
            <a:pPr algn="just">
              <a:buNone/>
            </a:pPr>
            <a:r>
              <a:rPr lang="en-US" dirty="0" smtClean="0"/>
              <a:t>		</a:t>
            </a:r>
            <a:r>
              <a:rPr lang="en-US" b="1" dirty="0" smtClean="0">
                <a:solidFill>
                  <a:srgbClr val="00B050"/>
                </a:solidFill>
              </a:rPr>
              <a:t>The rapid rate of social change </a:t>
            </a:r>
            <a:r>
              <a:rPr lang="en-US" dirty="0" smtClean="0"/>
              <a:t>in today’s world has </a:t>
            </a:r>
            <a:r>
              <a:rPr lang="en-US" b="1" dirty="0" smtClean="0">
                <a:solidFill>
                  <a:srgbClr val="00B0F0"/>
                </a:solidFill>
              </a:rPr>
              <a:t>raised new sets of questions for young people</a:t>
            </a:r>
            <a:r>
              <a:rPr lang="en-US" dirty="0" smtClean="0"/>
              <a:t> (both males and females) to consider—questions not only about </a:t>
            </a:r>
            <a:r>
              <a:rPr lang="en-US" dirty="0" smtClean="0">
                <a:solidFill>
                  <a:srgbClr val="C00000"/>
                </a:solidFill>
              </a:rPr>
              <a:t>their occupation</a:t>
            </a:r>
            <a:r>
              <a:rPr lang="en-US" dirty="0" smtClean="0"/>
              <a:t> but also about </a:t>
            </a:r>
            <a:r>
              <a:rPr lang="en-US" dirty="0" smtClean="0">
                <a:solidFill>
                  <a:srgbClr val="C00000"/>
                </a:solidFill>
              </a:rPr>
              <a:t>their values</a:t>
            </a:r>
            <a:r>
              <a:rPr lang="en-US" dirty="0" smtClean="0"/>
              <a:t>, </a:t>
            </a:r>
            <a:r>
              <a:rPr lang="en-US" dirty="0" smtClean="0">
                <a:solidFill>
                  <a:srgbClr val="C00000"/>
                </a:solidFill>
              </a:rPr>
              <a:t>lifestyle,</a:t>
            </a:r>
            <a:r>
              <a:rPr lang="en-US" dirty="0" smtClean="0"/>
              <a:t> and </a:t>
            </a:r>
            <a:r>
              <a:rPr lang="en-US" dirty="0" smtClean="0">
                <a:solidFill>
                  <a:srgbClr val="C00000"/>
                </a:solidFill>
              </a:rPr>
              <a:t>relationships</a:t>
            </a:r>
            <a:r>
              <a:rPr lang="en-US" dirty="0" smtClean="0"/>
              <a:t>. </a:t>
            </a:r>
          </a:p>
          <a:p>
            <a:pPr algn="just">
              <a:buNone/>
            </a:pPr>
            <a:r>
              <a:rPr lang="en-US" dirty="0" smtClean="0"/>
              <a:t>		Consequently, the likelihood of going through a </a:t>
            </a:r>
            <a:r>
              <a:rPr lang="en-US" b="1" dirty="0" smtClean="0">
                <a:solidFill>
                  <a:srgbClr val="C00000"/>
                </a:solidFill>
              </a:rPr>
              <a:t>prolonged and difficult identity crisis</a:t>
            </a:r>
            <a:r>
              <a:rPr lang="en-US" dirty="0" smtClean="0"/>
              <a:t> is probably </a:t>
            </a:r>
            <a:r>
              <a:rPr lang="en-US" b="1" dirty="0" smtClean="0">
                <a:solidFill>
                  <a:schemeClr val="accent6">
                    <a:lumMod val="75000"/>
                  </a:schemeClr>
                </a:solidFill>
              </a:rPr>
              <a:t>greater today </a:t>
            </a:r>
            <a:r>
              <a:rPr lang="en-US" dirty="0" smtClean="0"/>
              <a:t>than it has ever been.</a:t>
            </a:r>
            <a:endParaRPr lang="fr-FR"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normAutofit fontScale="90000"/>
          </a:bodyPr>
          <a:lstStyle/>
          <a:p>
            <a:pPr algn="l"/>
            <a:r>
              <a:rPr lang="en-US" sz="3600" b="1" dirty="0" smtClean="0">
                <a:solidFill>
                  <a:srgbClr val="00B0F0"/>
                </a:solidFill>
              </a:rPr>
              <a:t>4.3. The Psychosocial Moratorium</a:t>
            </a:r>
            <a:endParaRPr lang="en-US" sz="3600" dirty="0">
              <a:solidFill>
                <a:srgbClr val="00B0F0"/>
              </a:solidFill>
            </a:endParaRPr>
          </a:p>
        </p:txBody>
      </p:sp>
      <p:sp>
        <p:nvSpPr>
          <p:cNvPr id="3" name="Espace réservé du contenu 2"/>
          <p:cNvSpPr>
            <a:spLocks noGrp="1"/>
          </p:cNvSpPr>
          <p:nvPr>
            <p:ph idx="1"/>
          </p:nvPr>
        </p:nvSpPr>
        <p:spPr>
          <a:xfrm>
            <a:off x="0" y="908720"/>
            <a:ext cx="8964488" cy="5688632"/>
          </a:xfrm>
        </p:spPr>
        <p:txBody>
          <a:bodyPr>
            <a:normAutofit fontScale="85000" lnSpcReduction="10000"/>
          </a:bodyPr>
          <a:lstStyle/>
          <a:p>
            <a:pPr algn="just">
              <a:buNone/>
            </a:pPr>
            <a:r>
              <a:rPr lang="en-US" dirty="0" smtClean="0"/>
              <a:t>		According to Erikson (1968), the complications inherent in identity development in modern society have created the need for a </a:t>
            </a:r>
            <a:r>
              <a:rPr lang="en-US" b="1" dirty="0" smtClean="0"/>
              <a:t>psychosocial</a:t>
            </a:r>
            <a:r>
              <a:rPr lang="en-US" dirty="0" smtClean="0"/>
              <a:t> </a:t>
            </a:r>
            <a:r>
              <a:rPr lang="en-US" b="1" dirty="0" smtClean="0"/>
              <a:t>moratorium</a:t>
            </a:r>
            <a:r>
              <a:rPr lang="en-US" dirty="0" smtClean="0"/>
              <a:t>—a </a:t>
            </a:r>
            <a:r>
              <a:rPr lang="en-US" b="1" dirty="0" smtClean="0">
                <a:solidFill>
                  <a:srgbClr val="FF0000"/>
                </a:solidFill>
              </a:rPr>
              <a:t>“time-out” </a:t>
            </a:r>
            <a:r>
              <a:rPr lang="en-US" dirty="0" smtClean="0"/>
              <a:t>during adolescence from responsibilities and obligations that might restrict the </a:t>
            </a:r>
            <a:r>
              <a:rPr lang="en-US" b="1" dirty="0" smtClean="0">
                <a:solidFill>
                  <a:schemeClr val="accent6">
                    <a:lumMod val="75000"/>
                  </a:schemeClr>
                </a:solidFill>
              </a:rPr>
              <a:t>young person’s pursuit of self-discovery. </a:t>
            </a:r>
          </a:p>
          <a:p>
            <a:pPr algn="just">
              <a:buNone/>
            </a:pPr>
            <a:r>
              <a:rPr lang="en-US" dirty="0" smtClean="0"/>
              <a:t>		Most adolescents are given </a:t>
            </a:r>
            <a:r>
              <a:rPr lang="en-US" b="1" dirty="0" smtClean="0"/>
              <a:t>a moratorium of sorts </a:t>
            </a:r>
            <a:r>
              <a:rPr lang="en-US" dirty="0" smtClean="0"/>
              <a:t>by being </a:t>
            </a:r>
            <a:r>
              <a:rPr lang="en-US" b="1" dirty="0" smtClean="0">
                <a:solidFill>
                  <a:srgbClr val="00B0F0"/>
                </a:solidFill>
              </a:rPr>
              <a:t>encouraged to remain in school for a long time</a:t>
            </a:r>
            <a:r>
              <a:rPr lang="en-US" dirty="0" smtClean="0"/>
              <a:t>, where they can </a:t>
            </a:r>
            <a:r>
              <a:rPr lang="en-US" b="1" dirty="0" smtClean="0">
                <a:solidFill>
                  <a:srgbClr val="00B050"/>
                </a:solidFill>
              </a:rPr>
              <a:t>develop plans </a:t>
            </a:r>
            <a:r>
              <a:rPr lang="en-US" dirty="0" smtClean="0"/>
              <a:t>for the future </a:t>
            </a:r>
            <a:r>
              <a:rPr lang="en-US" b="1" dirty="0" smtClean="0">
                <a:solidFill>
                  <a:schemeClr val="accent1">
                    <a:lumMod val="75000"/>
                  </a:schemeClr>
                </a:solidFill>
              </a:rPr>
              <a:t>without making decisions </a:t>
            </a:r>
            <a:r>
              <a:rPr lang="en-US" dirty="0" smtClean="0"/>
              <a:t>that are impossible </a:t>
            </a:r>
            <a:r>
              <a:rPr lang="en-US" b="1" dirty="0" smtClean="0">
                <a:solidFill>
                  <a:schemeClr val="accent1">
                    <a:lumMod val="75000"/>
                  </a:schemeClr>
                </a:solidFill>
              </a:rPr>
              <a:t>to undo</a:t>
            </a:r>
            <a:r>
              <a:rPr lang="en-US" dirty="0" smtClean="0"/>
              <a:t>. </a:t>
            </a:r>
          </a:p>
          <a:p>
            <a:pPr algn="just">
              <a:buNone/>
            </a:pPr>
            <a:r>
              <a:rPr lang="en-US" dirty="0" smtClean="0"/>
              <a:t>		During the psychosocial moratorium, </a:t>
            </a:r>
            <a:r>
              <a:rPr lang="en-US" b="1" dirty="0" smtClean="0"/>
              <a:t>adolescents</a:t>
            </a:r>
            <a:r>
              <a:rPr lang="en-US" dirty="0" smtClean="0"/>
              <a:t> can </a:t>
            </a:r>
            <a:r>
              <a:rPr lang="en-US" b="1" dirty="0" smtClean="0">
                <a:solidFill>
                  <a:srgbClr val="00B050"/>
                </a:solidFill>
              </a:rPr>
              <a:t>experiment with different roles and identities </a:t>
            </a:r>
            <a:r>
              <a:rPr lang="en-US" dirty="0" smtClean="0"/>
              <a:t>in a context that </a:t>
            </a:r>
            <a:r>
              <a:rPr lang="en-US" b="1" dirty="0" smtClean="0">
                <a:solidFill>
                  <a:srgbClr val="FF0000"/>
                </a:solidFill>
              </a:rPr>
              <a:t>permits and encourages </a:t>
            </a:r>
            <a:r>
              <a:rPr lang="en-US" dirty="0" smtClean="0"/>
              <a:t>this </a:t>
            </a:r>
            <a:r>
              <a:rPr lang="en-US" dirty="0" smtClean="0">
                <a:solidFill>
                  <a:srgbClr val="FF0000"/>
                </a:solidFill>
              </a:rPr>
              <a:t>sort of exploration</a:t>
            </a:r>
            <a:r>
              <a:rPr lang="en-US" dirty="0" smtClean="0"/>
              <a:t>. They can try on different </a:t>
            </a:r>
            <a:r>
              <a:rPr lang="en-US" dirty="0" smtClean="0">
                <a:solidFill>
                  <a:schemeClr val="tx2">
                    <a:lumMod val="60000"/>
                    <a:lumOff val="40000"/>
                  </a:schemeClr>
                </a:solidFill>
              </a:rPr>
              <a:t>postures</a:t>
            </a:r>
            <a:r>
              <a:rPr lang="en-US" dirty="0" smtClean="0"/>
              <a:t>, </a:t>
            </a:r>
            <a:r>
              <a:rPr lang="en-US" dirty="0" smtClean="0">
                <a:solidFill>
                  <a:schemeClr val="tx2">
                    <a:lumMod val="60000"/>
                    <a:lumOff val="40000"/>
                  </a:schemeClr>
                </a:solidFill>
              </a:rPr>
              <a:t>personalities</a:t>
            </a:r>
            <a:r>
              <a:rPr lang="en-US" dirty="0" smtClean="0"/>
              <a:t>, and </a:t>
            </a:r>
            <a:r>
              <a:rPr lang="en-US" dirty="0" smtClean="0">
                <a:solidFill>
                  <a:schemeClr val="tx2">
                    <a:lumMod val="60000"/>
                    <a:lumOff val="40000"/>
                  </a:schemeClr>
                </a:solidFill>
              </a:rPr>
              <a:t>ways of behaving</a:t>
            </a:r>
            <a:r>
              <a:rPr lang="en-US" dirty="0" smtClean="0"/>
              <a:t>. </a:t>
            </a:r>
            <a:endParaRPr lang="fr-FR"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normAutofit fontScale="90000"/>
          </a:bodyPr>
          <a:lstStyle/>
          <a:p>
            <a:pPr algn="l"/>
            <a:r>
              <a:rPr lang="en-US" sz="3600" b="1" dirty="0" smtClean="0">
                <a:solidFill>
                  <a:srgbClr val="00B0F0"/>
                </a:solidFill>
              </a:rPr>
              <a:t>4.3. The Psychosocial Moratorium</a:t>
            </a:r>
            <a:endParaRPr lang="en-US" sz="3600" dirty="0">
              <a:solidFill>
                <a:srgbClr val="00B0F0"/>
              </a:solidFill>
            </a:endParaRPr>
          </a:p>
        </p:txBody>
      </p:sp>
      <p:sp>
        <p:nvSpPr>
          <p:cNvPr id="3" name="Espace réservé du contenu 2"/>
          <p:cNvSpPr>
            <a:spLocks noGrp="1"/>
          </p:cNvSpPr>
          <p:nvPr>
            <p:ph idx="1"/>
          </p:nvPr>
        </p:nvSpPr>
        <p:spPr>
          <a:xfrm>
            <a:off x="0" y="908720"/>
            <a:ext cx="8892480" cy="5688632"/>
          </a:xfrm>
        </p:spPr>
        <p:txBody>
          <a:bodyPr>
            <a:normAutofit/>
          </a:bodyPr>
          <a:lstStyle/>
          <a:p>
            <a:pPr algn="just">
              <a:buNone/>
            </a:pPr>
            <a:r>
              <a:rPr lang="en-US" dirty="0" smtClean="0"/>
              <a:t>	</a:t>
            </a:r>
            <a:r>
              <a:rPr lang="en-US" b="1" dirty="0" smtClean="0"/>
              <a:t>	Many young people</a:t>
            </a:r>
            <a:r>
              <a:rPr lang="en-US" dirty="0" smtClean="0"/>
              <a:t>—possibly most—do not have the </a:t>
            </a:r>
            <a:r>
              <a:rPr lang="en-US" b="1" dirty="0" smtClean="0">
                <a:solidFill>
                  <a:schemeClr val="tx2">
                    <a:lumMod val="60000"/>
                    <a:lumOff val="40000"/>
                  </a:schemeClr>
                </a:solidFill>
              </a:rPr>
              <a:t>economic freedom </a:t>
            </a:r>
            <a:r>
              <a:rPr lang="en-US" dirty="0" smtClean="0"/>
              <a:t>to enjoy a long time-out </a:t>
            </a:r>
            <a:r>
              <a:rPr lang="en-US" b="1" dirty="0" smtClean="0">
                <a:solidFill>
                  <a:schemeClr val="tx2">
                    <a:lumMod val="60000"/>
                    <a:lumOff val="40000"/>
                  </a:schemeClr>
                </a:solidFill>
              </a:rPr>
              <a:t>before </a:t>
            </a:r>
            <a:r>
              <a:rPr lang="en-US" dirty="0" smtClean="0"/>
              <a:t>taking on </a:t>
            </a:r>
            <a:r>
              <a:rPr lang="en-US" dirty="0" smtClean="0">
                <a:solidFill>
                  <a:srgbClr val="FF0000"/>
                </a:solidFill>
              </a:rPr>
              <a:t>adult responsibilities</a:t>
            </a:r>
            <a:r>
              <a:rPr lang="en-US" dirty="0" smtClean="0"/>
              <a:t>. </a:t>
            </a:r>
          </a:p>
          <a:p>
            <a:pPr algn="just">
              <a:buNone/>
            </a:pPr>
            <a:endParaRPr lang="en-US" dirty="0" smtClean="0"/>
          </a:p>
          <a:p>
            <a:pPr algn="just">
              <a:buNone/>
            </a:pPr>
            <a:r>
              <a:rPr lang="en-US" dirty="0" smtClean="0"/>
              <a:t>		For many, </a:t>
            </a:r>
            <a:r>
              <a:rPr lang="en-US" b="1" dirty="0" smtClean="0"/>
              <a:t>alternatives are not open in any realistic sense,</a:t>
            </a:r>
            <a:r>
              <a:rPr lang="en-US" dirty="0" smtClean="0"/>
              <a:t> and </a:t>
            </a:r>
            <a:r>
              <a:rPr lang="en-US" b="1" dirty="0" smtClean="0">
                <a:solidFill>
                  <a:srgbClr val="00B050"/>
                </a:solidFill>
              </a:rPr>
              <a:t>introspection</a:t>
            </a:r>
            <a:r>
              <a:rPr lang="en-US" dirty="0" smtClean="0"/>
              <a:t> only interferes with the more </a:t>
            </a:r>
            <a:r>
              <a:rPr lang="en-US" b="1" dirty="0" smtClean="0">
                <a:solidFill>
                  <a:srgbClr val="C00000"/>
                </a:solidFill>
              </a:rPr>
              <a:t>pressing task of survival</a:t>
            </a:r>
            <a:r>
              <a:rPr lang="en-US" dirty="0" smtClean="0"/>
              <a:t>. You may know people who have had </a:t>
            </a:r>
            <a:r>
              <a:rPr lang="en-US" b="1" dirty="0" smtClean="0"/>
              <a:t>to drop out of high school </a:t>
            </a:r>
            <a:r>
              <a:rPr lang="en-US" dirty="0" smtClean="0"/>
              <a:t>and take a job they really </a:t>
            </a:r>
            <a:r>
              <a:rPr lang="en-US" b="1" dirty="0" smtClean="0">
                <a:solidFill>
                  <a:srgbClr val="FF0000"/>
                </a:solidFill>
              </a:rPr>
              <a:t>did not want because of financial pressures.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normAutofit fontScale="90000"/>
          </a:bodyPr>
          <a:lstStyle/>
          <a:p>
            <a:pPr algn="l"/>
            <a:r>
              <a:rPr lang="en-US" sz="3600" b="1" dirty="0" smtClean="0">
                <a:solidFill>
                  <a:srgbClr val="00B0F0"/>
                </a:solidFill>
              </a:rPr>
              <a:t>4.3. The Psychosocial Moratorium</a:t>
            </a:r>
            <a:endParaRPr lang="en-US" sz="3600" dirty="0">
              <a:solidFill>
                <a:srgbClr val="00B0F0"/>
              </a:solidFill>
            </a:endParaRPr>
          </a:p>
        </p:txBody>
      </p:sp>
      <p:sp>
        <p:nvSpPr>
          <p:cNvPr id="3" name="Espace réservé du contenu 2"/>
          <p:cNvSpPr>
            <a:spLocks noGrp="1"/>
          </p:cNvSpPr>
          <p:nvPr>
            <p:ph idx="1"/>
          </p:nvPr>
        </p:nvSpPr>
        <p:spPr>
          <a:xfrm>
            <a:off x="0" y="1196752"/>
            <a:ext cx="8820472" cy="5400600"/>
          </a:xfrm>
        </p:spPr>
        <p:txBody>
          <a:bodyPr>
            <a:normAutofit/>
          </a:bodyPr>
          <a:lstStyle/>
          <a:p>
            <a:pPr>
              <a:buFont typeface="Wingdings" pitchFamily="2" charset="2"/>
              <a:buChar char="§"/>
            </a:pPr>
            <a:r>
              <a:rPr lang="en-US" dirty="0" smtClean="0"/>
              <a:t>	Without a chance to </a:t>
            </a:r>
            <a:r>
              <a:rPr lang="en-US" b="1" dirty="0" smtClean="0"/>
              <a:t>explore</a:t>
            </a:r>
            <a:r>
              <a:rPr lang="en-US" dirty="0" smtClean="0"/>
              <a:t>, to </a:t>
            </a:r>
            <a:r>
              <a:rPr lang="en-US" b="1" dirty="0" smtClean="0"/>
              <a:t>experiment</a:t>
            </a:r>
            <a:r>
              <a:rPr lang="en-US" dirty="0" smtClean="0"/>
              <a:t>, and to </a:t>
            </a:r>
            <a:r>
              <a:rPr lang="en-US" b="1" dirty="0" smtClean="0"/>
              <a:t>choose among options for the future</a:t>
            </a:r>
            <a:r>
              <a:rPr lang="en-US" dirty="0" smtClean="0"/>
              <a:t>, these </a:t>
            </a:r>
            <a:r>
              <a:rPr lang="en-US" dirty="0" smtClean="0">
                <a:solidFill>
                  <a:srgbClr val="FF0000"/>
                </a:solidFill>
              </a:rPr>
              <a:t>young people </a:t>
            </a:r>
            <a:r>
              <a:rPr lang="en-US" dirty="0" smtClean="0"/>
              <a:t>may </a:t>
            </a:r>
            <a:r>
              <a:rPr lang="en-US" b="1" dirty="0" smtClean="0">
                <a:solidFill>
                  <a:srgbClr val="7030A0"/>
                </a:solidFill>
              </a:rPr>
              <a:t>not realize all that they are capable of becoming. </a:t>
            </a:r>
          </a:p>
          <a:p>
            <a:pPr>
              <a:buNone/>
            </a:pPr>
            <a:r>
              <a:rPr lang="en-US" b="1" dirty="0" smtClean="0">
                <a:solidFill>
                  <a:srgbClr val="7030A0"/>
                </a:solidFill>
              </a:rPr>
              <a:t>		</a:t>
            </a:r>
          </a:p>
          <a:p>
            <a:pPr>
              <a:buFont typeface="Wingdings" pitchFamily="2" charset="2"/>
              <a:buChar char="§"/>
            </a:pPr>
            <a:r>
              <a:rPr lang="en-US" b="1" dirty="0" smtClean="0">
                <a:solidFill>
                  <a:srgbClr val="7030A0"/>
                </a:solidFill>
              </a:rPr>
              <a:t>	</a:t>
            </a:r>
            <a:r>
              <a:rPr lang="en-US" dirty="0" smtClean="0"/>
              <a:t>Some might even say that the most important part of going to </a:t>
            </a:r>
            <a:r>
              <a:rPr lang="en-US" b="1" dirty="0" smtClean="0"/>
              <a:t>University </a:t>
            </a:r>
            <a:r>
              <a:rPr lang="en-US" dirty="0" smtClean="0"/>
              <a:t>is not what </a:t>
            </a:r>
            <a:r>
              <a:rPr lang="en-US" b="1" dirty="0" smtClean="0">
                <a:solidFill>
                  <a:srgbClr val="C00000"/>
                </a:solidFill>
              </a:rPr>
              <a:t>you learn in class</a:t>
            </a:r>
            <a:r>
              <a:rPr lang="en-US" dirty="0" smtClean="0"/>
              <a:t>, but what </a:t>
            </a:r>
            <a:r>
              <a:rPr lang="en-US" b="1" dirty="0" smtClean="0">
                <a:solidFill>
                  <a:srgbClr val="C00000"/>
                </a:solidFill>
              </a:rPr>
              <a:t>you learn about yourself</a:t>
            </a:r>
            <a:r>
              <a:rPr lang="en-US" dirty="0" smtClean="0"/>
              <a:t>.</a:t>
            </a:r>
            <a:endParaRPr lang="fr-FR" dirty="0" smtClean="0"/>
          </a:p>
          <a:p>
            <a:pPr>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706090"/>
          </a:xfrm>
        </p:spPr>
        <p:txBody>
          <a:bodyPr>
            <a:normAutofit fontScale="90000"/>
          </a:bodyPr>
          <a:lstStyle/>
          <a:p>
            <a:r>
              <a:rPr lang="en-US" sz="4000" b="1" dirty="0" smtClean="0">
                <a:solidFill>
                  <a:srgbClr val="00B050"/>
                </a:solidFill>
              </a:rPr>
              <a:t>4.5. Socio-emotional Problems in Adolescence</a:t>
            </a:r>
            <a:r>
              <a:rPr lang="en-US" sz="3600" dirty="0" smtClean="0"/>
              <a:t/>
            </a:r>
            <a:br>
              <a:rPr lang="en-US" sz="3600" dirty="0" smtClean="0"/>
            </a:br>
            <a:endParaRPr lang="en-US" sz="3600" dirty="0"/>
          </a:p>
        </p:txBody>
      </p:sp>
      <p:sp>
        <p:nvSpPr>
          <p:cNvPr id="3" name="Espace réservé du contenu 2"/>
          <p:cNvSpPr>
            <a:spLocks noGrp="1"/>
          </p:cNvSpPr>
          <p:nvPr>
            <p:ph idx="1"/>
          </p:nvPr>
        </p:nvSpPr>
        <p:spPr>
          <a:xfrm>
            <a:off x="251520" y="908720"/>
            <a:ext cx="8435280" cy="5616624"/>
          </a:xfrm>
        </p:spPr>
        <p:txBody>
          <a:bodyPr>
            <a:normAutofit/>
          </a:bodyPr>
          <a:lstStyle/>
          <a:p>
            <a:pPr algn="just">
              <a:buNone/>
            </a:pPr>
            <a:r>
              <a:rPr lang="en-US" dirty="0" smtClean="0"/>
              <a:t>		Although the vast majority of young people </a:t>
            </a:r>
            <a:r>
              <a:rPr lang="en-US" b="1" dirty="0" smtClean="0"/>
              <a:t>move through adolescence without experiencing major difficulty,</a:t>
            </a:r>
            <a:r>
              <a:rPr lang="en-US" dirty="0" smtClean="0"/>
              <a:t> </a:t>
            </a:r>
            <a:r>
              <a:rPr lang="en-US" b="1" dirty="0" smtClean="0">
                <a:solidFill>
                  <a:srgbClr val="C00000"/>
                </a:solidFill>
              </a:rPr>
              <a:t>some</a:t>
            </a:r>
            <a:r>
              <a:rPr lang="en-US" dirty="0" smtClean="0"/>
              <a:t> encounter </a:t>
            </a:r>
            <a:r>
              <a:rPr lang="en-US" b="1" dirty="0" smtClean="0">
                <a:solidFill>
                  <a:srgbClr val="FF0000"/>
                </a:solidFill>
              </a:rPr>
              <a:t>serious psychological and behavioral problems </a:t>
            </a:r>
            <a:r>
              <a:rPr lang="en-US" dirty="0" smtClean="0"/>
              <a:t>that </a:t>
            </a:r>
            <a:r>
              <a:rPr lang="en-US" b="1" dirty="0" smtClean="0">
                <a:solidFill>
                  <a:srgbClr val="00B0F0"/>
                </a:solidFill>
              </a:rPr>
              <a:t>disrupt</a:t>
            </a:r>
            <a:r>
              <a:rPr lang="en-US" dirty="0" smtClean="0"/>
              <a:t> </a:t>
            </a:r>
            <a:r>
              <a:rPr lang="en-US" dirty="0" smtClean="0">
                <a:solidFill>
                  <a:srgbClr val="00B050"/>
                </a:solidFill>
              </a:rPr>
              <a:t>not only their lives </a:t>
            </a:r>
            <a:r>
              <a:rPr lang="en-US" dirty="0" smtClean="0"/>
              <a:t>but also the </a:t>
            </a:r>
            <a:r>
              <a:rPr lang="en-US" dirty="0" smtClean="0">
                <a:solidFill>
                  <a:srgbClr val="00B050"/>
                </a:solidFill>
              </a:rPr>
              <a:t>lives of those around them</a:t>
            </a:r>
            <a:r>
              <a:rPr lang="en-US" dirty="0" smtClean="0"/>
              <a:t>.</a:t>
            </a:r>
          </a:p>
          <a:p>
            <a:pPr algn="just">
              <a:buNone/>
            </a:pPr>
            <a:r>
              <a:rPr lang="en-US" dirty="0" smtClean="0"/>
              <a:t>		 Problems such as </a:t>
            </a:r>
            <a:r>
              <a:rPr lang="en-US" b="1" dirty="0" smtClean="0"/>
              <a:t>substance abuse</a:t>
            </a:r>
            <a:r>
              <a:rPr lang="en-US" dirty="0" smtClean="0"/>
              <a:t>, </a:t>
            </a:r>
            <a:r>
              <a:rPr lang="en-US" b="1" dirty="0" smtClean="0"/>
              <a:t>delinquency</a:t>
            </a:r>
            <a:r>
              <a:rPr lang="en-US" dirty="0" smtClean="0"/>
              <a:t>, and </a:t>
            </a:r>
            <a:r>
              <a:rPr lang="en-US" b="1" dirty="0" smtClean="0"/>
              <a:t>depression</a:t>
            </a:r>
            <a:r>
              <a:rPr lang="en-US" dirty="0" smtClean="0"/>
              <a:t> are not the norm during adolescence, but they </a:t>
            </a:r>
            <a:r>
              <a:rPr lang="en-US" b="1" dirty="0" smtClean="0">
                <a:solidFill>
                  <a:srgbClr val="C00000"/>
                </a:solidFill>
              </a:rPr>
              <a:t>do affect a worrisome number of teenagers.</a:t>
            </a:r>
          </a:p>
          <a:p>
            <a:pPr>
              <a:buNone/>
            </a:pPr>
            <a:endParaRPr lang="en-US" dirty="0" smtClean="0"/>
          </a:p>
          <a:p>
            <a:pPr>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fontScale="90000"/>
          </a:bodyPr>
          <a:lstStyle/>
          <a:p>
            <a:pPr algn="l"/>
            <a:r>
              <a:rPr lang="en-US" sz="3200" b="1" dirty="0" smtClean="0">
                <a:solidFill>
                  <a:schemeClr val="bg2">
                    <a:lumMod val="25000"/>
                  </a:schemeClr>
                </a:solidFill>
              </a:rPr>
              <a:t>Outline</a:t>
            </a:r>
            <a:endParaRPr lang="en-US" sz="3200" b="1" dirty="0">
              <a:solidFill>
                <a:schemeClr val="bg2">
                  <a:lumMod val="25000"/>
                </a:schemeClr>
              </a:solidFill>
            </a:endParaRPr>
          </a:p>
        </p:txBody>
      </p:sp>
      <p:sp>
        <p:nvSpPr>
          <p:cNvPr id="3" name="Espace réservé du contenu 2"/>
          <p:cNvSpPr>
            <a:spLocks noGrp="1"/>
          </p:cNvSpPr>
          <p:nvPr>
            <p:ph idx="1"/>
          </p:nvPr>
        </p:nvSpPr>
        <p:spPr>
          <a:xfrm>
            <a:off x="251520" y="1052736"/>
            <a:ext cx="8892480" cy="5073427"/>
          </a:xfrm>
        </p:spPr>
        <p:txBody>
          <a:bodyPr/>
          <a:lstStyle/>
          <a:p>
            <a:pPr>
              <a:buNone/>
            </a:pPr>
            <a:r>
              <a:rPr lang="en-US" b="1" dirty="0" smtClean="0"/>
              <a:t>Introduction </a:t>
            </a:r>
          </a:p>
          <a:p>
            <a:pPr>
              <a:buNone/>
            </a:pPr>
            <a:r>
              <a:rPr lang="en-US" b="1" dirty="0" smtClean="0">
                <a:solidFill>
                  <a:srgbClr val="002060"/>
                </a:solidFill>
              </a:rPr>
              <a:t>4. Identity Formation </a:t>
            </a:r>
          </a:p>
          <a:p>
            <a:pPr>
              <a:buNone/>
            </a:pPr>
            <a:r>
              <a:rPr lang="en-US" b="1" dirty="0" smtClean="0">
                <a:solidFill>
                  <a:srgbClr val="7030A0"/>
                </a:solidFill>
              </a:rPr>
              <a:t>4.1. Erikson’s Theoretical Framework</a:t>
            </a:r>
          </a:p>
          <a:p>
            <a:pPr>
              <a:buNone/>
            </a:pPr>
            <a:r>
              <a:rPr lang="en-US" b="1" dirty="0" smtClean="0">
                <a:solidFill>
                  <a:schemeClr val="accent6">
                    <a:lumMod val="50000"/>
                  </a:schemeClr>
                </a:solidFill>
              </a:rPr>
              <a:t>4.2. Social Context and Identity Development</a:t>
            </a:r>
          </a:p>
          <a:p>
            <a:pPr>
              <a:buNone/>
            </a:pPr>
            <a:r>
              <a:rPr lang="en-US" b="1" dirty="0" smtClean="0">
                <a:solidFill>
                  <a:srgbClr val="00B0F0"/>
                </a:solidFill>
              </a:rPr>
              <a:t>4.3. The Psychosocial Moratorium</a:t>
            </a:r>
          </a:p>
          <a:p>
            <a:pPr>
              <a:buNone/>
            </a:pPr>
            <a:r>
              <a:rPr lang="en-US" b="1" dirty="0" smtClean="0">
                <a:solidFill>
                  <a:srgbClr val="00B050"/>
                </a:solidFill>
              </a:rPr>
              <a:t>4.5. Socio-Emotional Problems in Adolescence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60648"/>
            <a:ext cx="9144000" cy="288032"/>
          </a:xfrm>
        </p:spPr>
        <p:txBody>
          <a:bodyPr>
            <a:normAutofit fontScale="90000"/>
          </a:bodyPr>
          <a:lstStyle/>
          <a:p>
            <a:pPr algn="l"/>
            <a:r>
              <a:rPr lang="en-US" b="1" dirty="0" smtClean="0"/>
              <a:t>Introduction </a:t>
            </a:r>
            <a:endParaRPr lang="en-US" b="1" dirty="0"/>
          </a:p>
        </p:txBody>
      </p:sp>
      <p:sp>
        <p:nvSpPr>
          <p:cNvPr id="3" name="Espace réservé du contenu 2"/>
          <p:cNvSpPr>
            <a:spLocks noGrp="1"/>
          </p:cNvSpPr>
          <p:nvPr>
            <p:ph idx="1"/>
          </p:nvPr>
        </p:nvSpPr>
        <p:spPr>
          <a:xfrm>
            <a:off x="0" y="980728"/>
            <a:ext cx="9144000" cy="5877272"/>
          </a:xfrm>
        </p:spPr>
        <p:txBody>
          <a:bodyPr>
            <a:normAutofit/>
          </a:bodyPr>
          <a:lstStyle/>
          <a:p>
            <a:pPr algn="just">
              <a:buNone/>
            </a:pPr>
            <a:r>
              <a:rPr lang="en-US" dirty="0" smtClean="0"/>
              <a:t>	</a:t>
            </a:r>
            <a:r>
              <a:rPr lang="en-US" b="1" dirty="0" smtClean="0"/>
              <a:t>If changes in identity occur throughout the life cycle</a:t>
            </a:r>
            <a:r>
              <a:rPr lang="en-US" dirty="0" smtClean="0"/>
              <a:t>, why have researchers who are interested in identity development paid so much </a:t>
            </a:r>
            <a:r>
              <a:rPr lang="en-US" b="1" dirty="0" smtClean="0"/>
              <a:t>attention to adolescence</a:t>
            </a:r>
            <a:r>
              <a:rPr lang="en-US"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60648"/>
            <a:ext cx="9144000" cy="288032"/>
          </a:xfrm>
        </p:spPr>
        <p:txBody>
          <a:bodyPr>
            <a:normAutofit fontScale="90000"/>
          </a:bodyPr>
          <a:lstStyle/>
          <a:p>
            <a:pPr algn="l"/>
            <a:r>
              <a:rPr lang="en-US" b="1" dirty="0" smtClean="0"/>
              <a:t>Introduction </a:t>
            </a:r>
            <a:endParaRPr lang="en-US" b="1" dirty="0"/>
          </a:p>
        </p:txBody>
      </p:sp>
      <p:sp>
        <p:nvSpPr>
          <p:cNvPr id="3" name="Espace réservé du contenu 2"/>
          <p:cNvSpPr>
            <a:spLocks noGrp="1"/>
          </p:cNvSpPr>
          <p:nvPr>
            <p:ph idx="1"/>
          </p:nvPr>
        </p:nvSpPr>
        <p:spPr>
          <a:xfrm>
            <a:off x="0" y="980728"/>
            <a:ext cx="9144000" cy="5877272"/>
          </a:xfrm>
        </p:spPr>
        <p:txBody>
          <a:bodyPr>
            <a:normAutofit fontScale="92500" lnSpcReduction="20000"/>
          </a:bodyPr>
          <a:lstStyle/>
          <a:p>
            <a:pPr algn="just">
              <a:buNone/>
            </a:pPr>
            <a:r>
              <a:rPr lang="en-US" dirty="0" smtClean="0"/>
              <a:t>		</a:t>
            </a:r>
            <a:r>
              <a:rPr lang="en-US" b="1" dirty="0" smtClean="0"/>
              <a:t>One reason</a:t>
            </a:r>
            <a:r>
              <a:rPr lang="en-US" dirty="0" smtClean="0"/>
              <a:t> is that </a:t>
            </a:r>
            <a:r>
              <a:rPr lang="en-US" b="1" dirty="0" smtClean="0"/>
              <a:t>Adolescents are much more capable than children of thinking about abstract concepts </a:t>
            </a:r>
            <a:r>
              <a:rPr lang="en-US" dirty="0" smtClean="0"/>
              <a:t>and considerably </a:t>
            </a:r>
            <a:r>
              <a:rPr lang="en-US" b="1" dirty="0" smtClean="0"/>
              <a:t>more proficient in processing large amounts of information. </a:t>
            </a:r>
            <a:r>
              <a:rPr lang="en-US" b="1" dirty="0" smtClean="0">
                <a:solidFill>
                  <a:srgbClr val="FF0000"/>
                </a:solidFill>
              </a:rPr>
              <a:t>These intellectual </a:t>
            </a:r>
            <a:r>
              <a:rPr lang="en-US" dirty="0" smtClean="0"/>
              <a:t>capabilities </a:t>
            </a:r>
            <a:r>
              <a:rPr lang="en-US" b="1" dirty="0" smtClean="0">
                <a:solidFill>
                  <a:srgbClr val="00B0F0"/>
                </a:solidFill>
              </a:rPr>
              <a:t>affect the way in which individuals characterize themselves.</a:t>
            </a:r>
            <a:r>
              <a:rPr lang="en-US" dirty="0" smtClean="0"/>
              <a:t> Compared with children, who tend to describe themselves in relatively simple, concrete terms, </a:t>
            </a:r>
            <a:r>
              <a:rPr lang="en-US" b="1" dirty="0" smtClean="0">
                <a:solidFill>
                  <a:srgbClr val="00B050"/>
                </a:solidFill>
              </a:rPr>
              <a:t>adolescents are more likely to employ complex, abstract, and psychological self-characterizations </a:t>
            </a:r>
            <a:r>
              <a:rPr lang="en-US" dirty="0" smtClean="0">
                <a:solidFill>
                  <a:srgbClr val="FF0000"/>
                </a:solidFill>
              </a:rPr>
              <a:t>(Harter, 2011).</a:t>
            </a:r>
          </a:p>
          <a:p>
            <a:pPr algn="just">
              <a:buNone/>
            </a:pPr>
            <a:r>
              <a:rPr lang="en-US" dirty="0" smtClean="0"/>
              <a:t>		Although important changes in identity certainly occur during childhood, </a:t>
            </a:r>
            <a:r>
              <a:rPr lang="en-US" b="1" dirty="0" smtClean="0"/>
              <a:t>adolescents are far </a:t>
            </a:r>
            <a:r>
              <a:rPr lang="en-US" b="1" dirty="0" smtClean="0">
                <a:solidFill>
                  <a:schemeClr val="tx2"/>
                </a:solidFill>
              </a:rPr>
              <a:t>more self-conscious about these changes and feel them much more acutely.</a:t>
            </a:r>
            <a:endParaRPr lang="en-US" b="1"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476672"/>
            <a:ext cx="8229600" cy="288032"/>
          </a:xfrm>
        </p:spPr>
        <p:txBody>
          <a:bodyPr>
            <a:normAutofit fontScale="90000"/>
          </a:bodyPr>
          <a:lstStyle/>
          <a:p>
            <a:pPr algn="l"/>
            <a:r>
              <a:rPr lang="en-US" sz="4000" b="1" dirty="0" smtClean="0">
                <a:solidFill>
                  <a:srgbClr val="002060"/>
                </a:solidFill>
              </a:rPr>
              <a:t>4. Identity Formation </a:t>
            </a:r>
            <a:r>
              <a:rPr lang="en-US" dirty="0" smtClean="0"/>
              <a:t/>
            </a:r>
            <a:br>
              <a:rPr lang="en-US" dirty="0" smtClean="0"/>
            </a:br>
            <a:endParaRPr lang="en-US" dirty="0"/>
          </a:p>
        </p:txBody>
      </p:sp>
      <p:sp>
        <p:nvSpPr>
          <p:cNvPr id="3" name="Espace réservé du contenu 2"/>
          <p:cNvSpPr>
            <a:spLocks noGrp="1"/>
          </p:cNvSpPr>
          <p:nvPr>
            <p:ph idx="1"/>
          </p:nvPr>
        </p:nvSpPr>
        <p:spPr>
          <a:xfrm>
            <a:off x="0" y="764704"/>
            <a:ext cx="8686800" cy="5904656"/>
          </a:xfrm>
        </p:spPr>
        <p:txBody>
          <a:bodyPr>
            <a:normAutofit fontScale="85000" lnSpcReduction="20000"/>
          </a:bodyPr>
          <a:lstStyle/>
          <a:p>
            <a:pPr algn="just">
              <a:buNone/>
            </a:pPr>
            <a:r>
              <a:rPr lang="en-US" dirty="0" smtClean="0"/>
              <a:t>	</a:t>
            </a:r>
            <a:r>
              <a:rPr lang="en-US" sz="3300" dirty="0" smtClean="0"/>
              <a:t>Erikson (1950) looked at adolescence as </a:t>
            </a:r>
            <a:r>
              <a:rPr lang="en-US" sz="3300" dirty="0" smtClean="0">
                <a:solidFill>
                  <a:srgbClr val="C00000"/>
                </a:solidFill>
              </a:rPr>
              <a:t>a period of identity formation</a:t>
            </a:r>
            <a:r>
              <a:rPr lang="en-US" sz="3300" dirty="0" smtClean="0"/>
              <a:t> and separation from adult caretakers. Development at all stages </a:t>
            </a:r>
            <a:r>
              <a:rPr lang="en-US" sz="3300" dirty="0" smtClean="0">
                <a:solidFill>
                  <a:srgbClr val="C00000"/>
                </a:solidFill>
              </a:rPr>
              <a:t>is not a linear process.</a:t>
            </a:r>
            <a:r>
              <a:rPr lang="en-US" sz="3300" dirty="0" smtClean="0"/>
              <a:t> Although they </a:t>
            </a:r>
            <a:r>
              <a:rPr lang="en-US" sz="3300" b="1" dirty="0" smtClean="0">
                <a:solidFill>
                  <a:srgbClr val="00B050"/>
                </a:solidFill>
              </a:rPr>
              <a:t>may appear </a:t>
            </a:r>
            <a:r>
              <a:rPr lang="en-US" sz="3300" dirty="0" smtClean="0">
                <a:solidFill>
                  <a:srgbClr val="0070C0"/>
                </a:solidFill>
              </a:rPr>
              <a:t>aloof,</a:t>
            </a:r>
            <a:r>
              <a:rPr lang="en-US" sz="3300" dirty="0" smtClean="0">
                <a:solidFill>
                  <a:srgbClr val="C00000"/>
                </a:solidFill>
              </a:rPr>
              <a:t> </a:t>
            </a:r>
            <a:r>
              <a:rPr lang="en-US" sz="3300" dirty="0" smtClean="0">
                <a:solidFill>
                  <a:srgbClr val="0070C0"/>
                </a:solidFill>
              </a:rPr>
              <a:t>independent</a:t>
            </a:r>
            <a:r>
              <a:rPr lang="en-US" sz="3300" dirty="0" smtClean="0"/>
              <a:t>, and </a:t>
            </a:r>
            <a:r>
              <a:rPr lang="en-US" sz="3300" dirty="0" smtClean="0">
                <a:solidFill>
                  <a:srgbClr val="0070C0"/>
                </a:solidFill>
              </a:rPr>
              <a:t>impervious to adult guidance</a:t>
            </a:r>
            <a:r>
              <a:rPr lang="en-US" sz="3300" dirty="0" smtClean="0"/>
              <a:t>, </a:t>
            </a:r>
            <a:r>
              <a:rPr lang="en-US" sz="3300" b="1" dirty="0" smtClean="0"/>
              <a:t>adolescents are influenced strongly by the values and attitudes of parents and other trusted authorities.</a:t>
            </a:r>
          </a:p>
          <a:p>
            <a:pPr algn="just">
              <a:buNone/>
            </a:pPr>
            <a:endParaRPr lang="en-US" sz="3300" b="1" dirty="0" smtClean="0"/>
          </a:p>
          <a:p>
            <a:pPr algn="just">
              <a:buNone/>
            </a:pPr>
            <a:r>
              <a:rPr lang="en-US" sz="3300" dirty="0" smtClean="0"/>
              <a:t>		Therefore, it is </a:t>
            </a:r>
            <a:r>
              <a:rPr lang="en-US" sz="3300" b="1" dirty="0" smtClean="0"/>
              <a:t>extremely important </a:t>
            </a:r>
            <a:r>
              <a:rPr lang="en-US" sz="3300" dirty="0" smtClean="0"/>
              <a:t>during this developmental period </a:t>
            </a:r>
            <a:r>
              <a:rPr lang="en-US" sz="3300" b="1" dirty="0" smtClean="0"/>
              <a:t>for adults </a:t>
            </a:r>
            <a:r>
              <a:rPr lang="en-US" sz="3300" dirty="0" smtClean="0"/>
              <a:t>to </a:t>
            </a:r>
            <a:r>
              <a:rPr lang="en-US" sz="3300" b="1" dirty="0" smtClean="0">
                <a:solidFill>
                  <a:srgbClr val="7030A0"/>
                </a:solidFill>
              </a:rPr>
              <a:t>open lines of communication</a:t>
            </a:r>
            <a:r>
              <a:rPr lang="en-US" sz="3300" dirty="0" smtClean="0"/>
              <a:t> and </a:t>
            </a:r>
            <a:r>
              <a:rPr lang="en-US" sz="3300" b="1" dirty="0" smtClean="0">
                <a:solidFill>
                  <a:schemeClr val="accent6">
                    <a:lumMod val="75000"/>
                  </a:schemeClr>
                </a:solidFill>
              </a:rPr>
              <a:t>be aware of </a:t>
            </a:r>
            <a:r>
              <a:rPr lang="en-US" sz="3300" dirty="0" smtClean="0">
                <a:solidFill>
                  <a:schemeClr val="accent6">
                    <a:lumMod val="75000"/>
                  </a:schemeClr>
                </a:solidFill>
              </a:rPr>
              <a:t>the </a:t>
            </a:r>
            <a:r>
              <a:rPr lang="en-US" sz="3300" b="1" dirty="0" smtClean="0">
                <a:solidFill>
                  <a:schemeClr val="accent6">
                    <a:lumMod val="75000"/>
                  </a:schemeClr>
                </a:solidFill>
              </a:rPr>
              <a:t>values</a:t>
            </a:r>
            <a:r>
              <a:rPr lang="en-US" sz="3300" dirty="0" smtClean="0">
                <a:solidFill>
                  <a:schemeClr val="accent6">
                    <a:lumMod val="75000"/>
                  </a:schemeClr>
                </a:solidFill>
              </a:rPr>
              <a:t> and </a:t>
            </a:r>
            <a:r>
              <a:rPr lang="en-US" sz="3300" b="1" dirty="0" smtClean="0">
                <a:solidFill>
                  <a:schemeClr val="accent6">
                    <a:lumMod val="75000"/>
                  </a:schemeClr>
                </a:solidFill>
              </a:rPr>
              <a:t>behaviors</a:t>
            </a:r>
            <a:r>
              <a:rPr lang="en-US" sz="3300" dirty="0" smtClean="0">
                <a:solidFill>
                  <a:schemeClr val="accent6">
                    <a:lumMod val="75000"/>
                  </a:schemeClr>
                </a:solidFill>
              </a:rPr>
              <a:t> </a:t>
            </a:r>
            <a:r>
              <a:rPr lang="en-US" sz="3300" dirty="0" smtClean="0"/>
              <a:t>they are </a:t>
            </a:r>
            <a:r>
              <a:rPr lang="en-US" sz="3300" b="1" dirty="0" smtClean="0">
                <a:solidFill>
                  <a:schemeClr val="accent6">
                    <a:lumMod val="75000"/>
                  </a:schemeClr>
                </a:solidFill>
              </a:rPr>
              <a:t>demonstrating</a:t>
            </a:r>
            <a:r>
              <a:rPr lang="en-US" sz="3300" dirty="0" smtClean="0">
                <a:solidFill>
                  <a:schemeClr val="accent6">
                    <a:lumMod val="75000"/>
                  </a:schemeClr>
                </a:solidFill>
              </a:rPr>
              <a:t> </a:t>
            </a:r>
            <a:r>
              <a:rPr lang="en-US" sz="3300" dirty="0" smtClean="0"/>
              <a:t>to their </a:t>
            </a:r>
            <a:r>
              <a:rPr lang="en-US" sz="3300" dirty="0" smtClean="0">
                <a:solidFill>
                  <a:schemeClr val="accent6">
                    <a:lumMod val="75000"/>
                  </a:schemeClr>
                </a:solidFill>
              </a:rPr>
              <a:t>youth. </a:t>
            </a:r>
            <a:r>
              <a:rPr lang="en-US" sz="3300" dirty="0" smtClean="0"/>
              <a:t>Teenagers ultimately are </a:t>
            </a:r>
            <a:r>
              <a:rPr lang="en-US" sz="3300" b="1" dirty="0" smtClean="0">
                <a:solidFill>
                  <a:srgbClr val="00B050"/>
                </a:solidFill>
              </a:rPr>
              <a:t>likely</a:t>
            </a:r>
            <a:r>
              <a:rPr lang="en-US" sz="3300" b="1" dirty="0" smtClean="0"/>
              <a:t> to accept </a:t>
            </a:r>
            <a:r>
              <a:rPr lang="en-US" sz="3300" dirty="0" smtClean="0"/>
              <a:t>and</a:t>
            </a:r>
            <a:r>
              <a:rPr lang="en-US" sz="3300" b="1" dirty="0" smtClean="0"/>
              <a:t> to promulgate </a:t>
            </a:r>
            <a:r>
              <a:rPr lang="en-US" sz="3300" b="1" dirty="0" smtClean="0">
                <a:solidFill>
                  <a:srgbClr val="00B050"/>
                </a:solidFill>
              </a:rPr>
              <a:t>parental values</a:t>
            </a:r>
            <a:r>
              <a:rPr lang="en-US" sz="3300" dirty="0" smtClean="0"/>
              <a:t>, although they often </a:t>
            </a:r>
            <a:r>
              <a:rPr lang="en-US" sz="3300" b="1" dirty="0" smtClean="0">
                <a:solidFill>
                  <a:srgbClr val="00B050"/>
                </a:solidFill>
              </a:rPr>
              <a:t>arrive at them </a:t>
            </a:r>
            <a:r>
              <a:rPr lang="en-US" sz="3300" dirty="0" smtClean="0"/>
              <a:t>after going through periods of </a:t>
            </a:r>
            <a:r>
              <a:rPr lang="en-US" sz="3300" b="1" dirty="0" smtClean="0">
                <a:solidFill>
                  <a:srgbClr val="00B050"/>
                </a:solidFill>
              </a:rPr>
              <a:t>rebellion</a:t>
            </a:r>
            <a:r>
              <a:rPr lang="en-US" sz="3300" dirty="0" smtClean="0">
                <a:solidFill>
                  <a:srgbClr val="00B050"/>
                </a:solidFill>
              </a:rPr>
              <a:t> </a:t>
            </a:r>
            <a:r>
              <a:rPr lang="en-US" sz="3300" dirty="0" smtClean="0"/>
              <a:t>and </a:t>
            </a:r>
            <a:r>
              <a:rPr lang="en-US" sz="3300" b="1" dirty="0" smtClean="0">
                <a:solidFill>
                  <a:srgbClr val="00B050"/>
                </a:solidFill>
              </a:rPr>
              <a:t>rejection </a:t>
            </a:r>
            <a:r>
              <a:rPr lang="da-DK" sz="3300" dirty="0" smtClean="0">
                <a:solidFill>
                  <a:srgbClr val="FF0000"/>
                </a:solidFill>
              </a:rPr>
              <a:t>(hazen et al., 2008, p. 163)</a:t>
            </a:r>
            <a:r>
              <a:rPr lang="en-US" sz="3300" dirty="0" smtClean="0">
                <a:solidFill>
                  <a:srgbClr val="FF0000"/>
                </a:solidFill>
              </a:rPr>
              <a:t>.</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332656"/>
            <a:ext cx="8229600" cy="360040"/>
          </a:xfrm>
        </p:spPr>
        <p:txBody>
          <a:bodyPr>
            <a:normAutofit fontScale="90000"/>
          </a:bodyPr>
          <a:lstStyle/>
          <a:p>
            <a:pPr algn="l"/>
            <a:r>
              <a:rPr lang="en-US" b="1" dirty="0" smtClean="0">
                <a:solidFill>
                  <a:srgbClr val="002060"/>
                </a:solidFill>
              </a:rPr>
              <a:t>4. Identity </a:t>
            </a:r>
            <a:r>
              <a:rPr lang="en-US" sz="4000" b="1" dirty="0" smtClean="0">
                <a:solidFill>
                  <a:srgbClr val="002060"/>
                </a:solidFill>
              </a:rPr>
              <a:t>Formation</a:t>
            </a:r>
            <a:r>
              <a:rPr lang="en-US" b="1" dirty="0" smtClean="0">
                <a:solidFill>
                  <a:srgbClr val="002060"/>
                </a:solidFill>
              </a:rPr>
              <a:t> </a:t>
            </a:r>
            <a:br>
              <a:rPr lang="en-US" b="1" dirty="0" smtClean="0">
                <a:solidFill>
                  <a:srgbClr val="002060"/>
                </a:solidFill>
              </a:rPr>
            </a:br>
            <a:endParaRPr lang="en-US" dirty="0"/>
          </a:p>
        </p:txBody>
      </p:sp>
      <p:sp>
        <p:nvSpPr>
          <p:cNvPr id="3" name="Espace réservé du contenu 2"/>
          <p:cNvSpPr>
            <a:spLocks noGrp="1"/>
          </p:cNvSpPr>
          <p:nvPr>
            <p:ph idx="1"/>
          </p:nvPr>
        </p:nvSpPr>
        <p:spPr>
          <a:xfrm>
            <a:off x="179512" y="548680"/>
            <a:ext cx="8496944" cy="6120680"/>
          </a:xfrm>
        </p:spPr>
        <p:txBody>
          <a:bodyPr>
            <a:normAutofit/>
          </a:bodyPr>
          <a:lstStyle/>
          <a:p>
            <a:pPr algn="just">
              <a:buNone/>
            </a:pPr>
            <a:r>
              <a:rPr lang="en-US" dirty="0" smtClean="0"/>
              <a:t>		During the process of separation from parents, adolescents often look to </a:t>
            </a:r>
            <a:r>
              <a:rPr lang="en-US" b="1" dirty="0" smtClean="0"/>
              <a:t>other adults</a:t>
            </a:r>
            <a:r>
              <a:rPr lang="en-US" dirty="0" smtClean="0"/>
              <a:t> in their lives </a:t>
            </a:r>
            <a:r>
              <a:rPr lang="en-US" b="1" dirty="0" smtClean="0"/>
              <a:t>to serve as role models</a:t>
            </a:r>
            <a:r>
              <a:rPr lang="en-US" dirty="0" smtClean="0"/>
              <a:t>. </a:t>
            </a:r>
            <a:r>
              <a:rPr lang="en-US" b="1" dirty="0" smtClean="0">
                <a:solidFill>
                  <a:srgbClr val="00B050"/>
                </a:solidFill>
              </a:rPr>
              <a:t>Teachers, </a:t>
            </a:r>
            <a:r>
              <a:rPr lang="en-US" dirty="0" smtClean="0">
                <a:solidFill>
                  <a:srgbClr val="00B050"/>
                </a:solidFill>
              </a:rPr>
              <a:t>coaches, and friends’ parents</a:t>
            </a:r>
            <a:r>
              <a:rPr lang="en-US" b="1" dirty="0" smtClean="0"/>
              <a:t> </a:t>
            </a:r>
            <a:r>
              <a:rPr lang="en-US" dirty="0" smtClean="0"/>
              <a:t>frequently serve in this capacity </a:t>
            </a:r>
            <a:r>
              <a:rPr lang="en-US" dirty="0" smtClean="0">
                <a:solidFill>
                  <a:srgbClr val="FF0000"/>
                </a:solidFill>
              </a:rPr>
              <a:t>(ibid, p. 164)</a:t>
            </a:r>
            <a:r>
              <a:rPr lang="en-US" dirty="0" smtClean="0"/>
              <a:t>. </a:t>
            </a:r>
            <a:r>
              <a:rPr lang="en-US" b="1" dirty="0" smtClean="0"/>
              <a:t>Healthy relationships</a:t>
            </a:r>
            <a:r>
              <a:rPr lang="en-US" dirty="0" smtClean="0"/>
              <a:t> with</a:t>
            </a:r>
            <a:r>
              <a:rPr lang="en-US" b="1" dirty="0" smtClean="0"/>
              <a:t> </a:t>
            </a:r>
            <a:r>
              <a:rPr lang="en-US" dirty="0" smtClean="0"/>
              <a:t>adults </a:t>
            </a:r>
            <a:r>
              <a:rPr lang="en-US" b="1" dirty="0" smtClean="0"/>
              <a:t>propel</a:t>
            </a:r>
            <a:r>
              <a:rPr lang="en-US" dirty="0" smtClean="0"/>
              <a:t> </a:t>
            </a:r>
            <a:r>
              <a:rPr lang="en-US" sz="4000" dirty="0" smtClean="0"/>
              <a:t>adolescent</a:t>
            </a:r>
            <a:r>
              <a:rPr lang="en-US" dirty="0" smtClean="0"/>
              <a:t> </a:t>
            </a:r>
            <a:r>
              <a:rPr lang="en-US" b="1" dirty="0" smtClean="0"/>
              <a:t>psychological</a:t>
            </a:r>
            <a:r>
              <a:rPr lang="en-US" dirty="0" smtClean="0"/>
              <a:t> </a:t>
            </a:r>
            <a:r>
              <a:rPr lang="en-US" b="1" dirty="0" smtClean="0"/>
              <a:t>development</a:t>
            </a:r>
            <a:r>
              <a:rPr lang="en-US" dirty="0" smtClean="0"/>
              <a:t> by </a:t>
            </a:r>
            <a:r>
              <a:rPr lang="en-US" b="1" dirty="0" smtClean="0">
                <a:solidFill>
                  <a:srgbClr val="C00000"/>
                </a:solidFill>
              </a:rPr>
              <a:t>facilitating identity formation </a:t>
            </a:r>
            <a:r>
              <a:rPr lang="en-US" dirty="0" smtClean="0"/>
              <a:t>and </a:t>
            </a:r>
            <a:r>
              <a:rPr lang="en-US" b="1" dirty="0" smtClean="0">
                <a:solidFill>
                  <a:srgbClr val="C00000"/>
                </a:solidFill>
              </a:rPr>
              <a:t>separation from parents.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18058"/>
          </a:xfrm>
        </p:spPr>
        <p:txBody>
          <a:bodyPr>
            <a:noAutofit/>
          </a:bodyPr>
          <a:lstStyle/>
          <a:p>
            <a:pPr algn="l"/>
            <a:r>
              <a:rPr lang="en-US" sz="3600" b="1" dirty="0" smtClean="0">
                <a:solidFill>
                  <a:srgbClr val="7030A0"/>
                </a:solidFill>
              </a:rPr>
              <a:t>4.1. Erikson’s Theoretical Framework</a:t>
            </a:r>
            <a:br>
              <a:rPr lang="en-US" sz="3600" b="1" dirty="0" smtClean="0">
                <a:solidFill>
                  <a:srgbClr val="7030A0"/>
                </a:solidFill>
              </a:rPr>
            </a:br>
            <a:endParaRPr lang="en-US" sz="3600" dirty="0"/>
          </a:p>
        </p:txBody>
      </p:sp>
      <p:sp>
        <p:nvSpPr>
          <p:cNvPr id="3" name="Espace réservé du contenu 2"/>
          <p:cNvSpPr>
            <a:spLocks noGrp="1"/>
          </p:cNvSpPr>
          <p:nvPr>
            <p:ph idx="1"/>
          </p:nvPr>
        </p:nvSpPr>
        <p:spPr>
          <a:xfrm>
            <a:off x="0" y="692696"/>
            <a:ext cx="8686800" cy="5904656"/>
          </a:xfrm>
        </p:spPr>
        <p:txBody>
          <a:bodyPr>
            <a:normAutofit lnSpcReduction="10000"/>
          </a:bodyPr>
          <a:lstStyle/>
          <a:p>
            <a:pPr>
              <a:buNone/>
            </a:pPr>
            <a:r>
              <a:rPr lang="en-US" dirty="0" smtClean="0"/>
              <a:t>	Erikson viewed the developing person </a:t>
            </a:r>
            <a:r>
              <a:rPr lang="en-US" b="1" dirty="0" smtClean="0">
                <a:solidFill>
                  <a:srgbClr val="00B0F0"/>
                </a:solidFill>
              </a:rPr>
              <a:t>as moving through a series of </a:t>
            </a:r>
            <a:r>
              <a:rPr lang="en-US" b="1" dirty="0" smtClean="0">
                <a:solidFill>
                  <a:srgbClr val="FF0000"/>
                </a:solidFill>
              </a:rPr>
              <a:t>eight </a:t>
            </a:r>
            <a:r>
              <a:rPr lang="en-US" b="1" dirty="0" smtClean="0">
                <a:solidFill>
                  <a:srgbClr val="00B0F0"/>
                </a:solidFill>
              </a:rPr>
              <a:t>psychosocial crises </a:t>
            </a:r>
            <a:r>
              <a:rPr lang="en-US" dirty="0" smtClean="0"/>
              <a:t>over the course of </a:t>
            </a:r>
            <a:r>
              <a:rPr lang="en-US" b="1" dirty="0" smtClean="0">
                <a:solidFill>
                  <a:srgbClr val="FF0000"/>
                </a:solidFill>
              </a:rPr>
              <a:t>the lifespan</a:t>
            </a:r>
            <a:r>
              <a:rPr lang="en-US" dirty="0" smtClean="0"/>
              <a:t>. He believed that resolving the crisis of </a:t>
            </a:r>
            <a:r>
              <a:rPr lang="en-US" b="1" dirty="0" smtClean="0"/>
              <a:t>identity versus identity diffusion </a:t>
            </a:r>
            <a:r>
              <a:rPr lang="en-US" dirty="0" smtClean="0"/>
              <a:t>is the chief </a:t>
            </a:r>
            <a:r>
              <a:rPr lang="en-US" b="1" dirty="0" smtClean="0">
                <a:solidFill>
                  <a:srgbClr val="7030A0"/>
                </a:solidFill>
              </a:rPr>
              <a:t>psychosocial task of adolescence.</a:t>
            </a:r>
          </a:p>
          <a:p>
            <a:pPr>
              <a:buNone/>
            </a:pPr>
            <a:r>
              <a:rPr lang="en-US" dirty="0" smtClean="0"/>
              <a:t>		Before adolescence, the child’s identity is like a </a:t>
            </a:r>
            <a:r>
              <a:rPr lang="en-US" b="1" dirty="0" smtClean="0"/>
              <a:t>jigsaw puzzle </a:t>
            </a:r>
            <a:r>
              <a:rPr lang="en-US" dirty="0" smtClean="0"/>
              <a:t>with many pieces that have</a:t>
            </a:r>
            <a:r>
              <a:rPr lang="en-US" dirty="0" smtClean="0">
                <a:solidFill>
                  <a:srgbClr val="00B050"/>
                </a:solidFill>
              </a:rPr>
              <a:t> </a:t>
            </a:r>
            <a:r>
              <a:rPr lang="en-US" b="1" dirty="0" smtClean="0">
                <a:solidFill>
                  <a:srgbClr val="00B050"/>
                </a:solidFill>
              </a:rPr>
              <a:t>not</a:t>
            </a:r>
            <a:r>
              <a:rPr lang="en-US" dirty="0" smtClean="0">
                <a:solidFill>
                  <a:srgbClr val="00B050"/>
                </a:solidFill>
              </a:rPr>
              <a:t> </a:t>
            </a:r>
            <a:r>
              <a:rPr lang="en-US" b="1" dirty="0" smtClean="0">
                <a:solidFill>
                  <a:srgbClr val="00B050"/>
                </a:solidFill>
              </a:rPr>
              <a:t>yet been connected</a:t>
            </a:r>
            <a:r>
              <a:rPr lang="en-US" dirty="0" smtClean="0"/>
              <a:t>. But after this crisis is successfully resolved, </a:t>
            </a:r>
            <a:r>
              <a:rPr lang="en-US" b="1" dirty="0" smtClean="0"/>
              <a:t>these pieces will be joined to form a coherent picture that is unique to the adolescent.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18058"/>
          </a:xfrm>
        </p:spPr>
        <p:txBody>
          <a:bodyPr>
            <a:noAutofit/>
          </a:bodyPr>
          <a:lstStyle/>
          <a:p>
            <a:pPr algn="l"/>
            <a:r>
              <a:rPr lang="en-US" sz="3600" b="1" dirty="0" smtClean="0">
                <a:solidFill>
                  <a:srgbClr val="7030A0"/>
                </a:solidFill>
              </a:rPr>
              <a:t>4.1. Erikson’s Theoretical Framework</a:t>
            </a:r>
            <a:br>
              <a:rPr lang="en-US" sz="3600" b="1" dirty="0" smtClean="0">
                <a:solidFill>
                  <a:srgbClr val="7030A0"/>
                </a:solidFill>
              </a:rPr>
            </a:br>
            <a:endParaRPr lang="en-US" sz="3600" dirty="0"/>
          </a:p>
        </p:txBody>
      </p:sp>
      <p:sp>
        <p:nvSpPr>
          <p:cNvPr id="3" name="Espace réservé du contenu 2"/>
          <p:cNvSpPr>
            <a:spLocks noGrp="1"/>
          </p:cNvSpPr>
          <p:nvPr>
            <p:ph idx="1"/>
          </p:nvPr>
        </p:nvSpPr>
        <p:spPr>
          <a:xfrm>
            <a:off x="179512" y="620688"/>
            <a:ext cx="8507288" cy="5976664"/>
          </a:xfrm>
        </p:spPr>
        <p:txBody>
          <a:bodyPr>
            <a:normAutofit fontScale="92500" lnSpcReduction="20000"/>
          </a:bodyPr>
          <a:lstStyle/>
          <a:p>
            <a:pPr algn="just">
              <a:buNone/>
            </a:pPr>
            <a:r>
              <a:rPr lang="en-US" dirty="0" smtClean="0"/>
              <a:t>		According to </a:t>
            </a:r>
            <a:r>
              <a:rPr lang="en-US" dirty="0" smtClean="0">
                <a:solidFill>
                  <a:srgbClr val="FF0000"/>
                </a:solidFill>
              </a:rPr>
              <a:t>Erikson (1968), </a:t>
            </a:r>
            <a:r>
              <a:rPr lang="en-US" dirty="0" smtClean="0"/>
              <a:t>it is not until adolescence that individuals have the mental or emotional capacity to tackle this task. Of the many social roles available in contemporary society, which fits them? The key to resolving the identity crisis, he argued, lies in the adolescent’s interactions with others.</a:t>
            </a:r>
          </a:p>
          <a:p>
            <a:pPr algn="just">
              <a:buNone/>
            </a:pPr>
            <a:r>
              <a:rPr lang="en-US" dirty="0" smtClean="0"/>
              <a:t>		Responding to the reactions of people who matter, the adolescent selects and chooses from among the many facets that could conceivably become a part of who he or she really is. The other people with whom the young person interacts serve as a sort of mirror that reflects back information about who the adolescent is and who he or she ought to be.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18058"/>
          </a:xfrm>
        </p:spPr>
        <p:txBody>
          <a:bodyPr>
            <a:noAutofit/>
          </a:bodyPr>
          <a:lstStyle/>
          <a:p>
            <a:pPr algn="l"/>
            <a:r>
              <a:rPr lang="en-US" sz="3600" b="1" dirty="0" smtClean="0">
                <a:solidFill>
                  <a:srgbClr val="7030A0"/>
                </a:solidFill>
              </a:rPr>
              <a:t>4.1. Erikson’s Theoretical Framework</a:t>
            </a:r>
            <a:br>
              <a:rPr lang="en-US" sz="3600" b="1" dirty="0" smtClean="0">
                <a:solidFill>
                  <a:srgbClr val="7030A0"/>
                </a:solidFill>
              </a:rPr>
            </a:br>
            <a:endParaRPr lang="en-US" sz="3600" dirty="0"/>
          </a:p>
        </p:txBody>
      </p:sp>
      <p:sp>
        <p:nvSpPr>
          <p:cNvPr id="3" name="Espace réservé du contenu 2"/>
          <p:cNvSpPr>
            <a:spLocks noGrp="1"/>
          </p:cNvSpPr>
          <p:nvPr>
            <p:ph idx="1"/>
          </p:nvPr>
        </p:nvSpPr>
        <p:spPr>
          <a:xfrm>
            <a:off x="179512" y="980728"/>
            <a:ext cx="8507288" cy="5145435"/>
          </a:xfrm>
        </p:spPr>
        <p:txBody>
          <a:bodyPr>
            <a:normAutofit/>
          </a:bodyPr>
          <a:lstStyle/>
          <a:p>
            <a:pPr algn="just">
              <a:buNone/>
            </a:pPr>
            <a:r>
              <a:rPr lang="en-US" dirty="0" smtClean="0"/>
              <a:t>		Through </a:t>
            </a:r>
            <a:r>
              <a:rPr lang="en-US" b="1" dirty="0" smtClean="0">
                <a:solidFill>
                  <a:srgbClr val="00B050"/>
                </a:solidFill>
              </a:rPr>
              <a:t>others’ reactions</a:t>
            </a:r>
            <a:r>
              <a:rPr lang="en-US" dirty="0" smtClean="0"/>
              <a:t>, we learn whether </a:t>
            </a:r>
            <a:r>
              <a:rPr lang="en-US" b="1" dirty="0" smtClean="0"/>
              <a:t>we are</a:t>
            </a:r>
            <a:r>
              <a:rPr lang="en-US" dirty="0" smtClean="0"/>
              <a:t> </a:t>
            </a:r>
            <a:r>
              <a:rPr lang="en-US" b="1" dirty="0" smtClean="0">
                <a:solidFill>
                  <a:srgbClr val="C00000"/>
                </a:solidFill>
              </a:rPr>
              <a:t>graceful</a:t>
            </a:r>
            <a:r>
              <a:rPr lang="en-US" dirty="0" smtClean="0"/>
              <a:t> or </a:t>
            </a:r>
            <a:r>
              <a:rPr lang="en-US" b="1" dirty="0" smtClean="0">
                <a:solidFill>
                  <a:srgbClr val="C00000"/>
                </a:solidFill>
              </a:rPr>
              <a:t>clumsy</a:t>
            </a:r>
            <a:r>
              <a:rPr lang="en-US" dirty="0" smtClean="0"/>
              <a:t>, </a:t>
            </a:r>
            <a:r>
              <a:rPr lang="en-US" b="1" dirty="0" smtClean="0">
                <a:solidFill>
                  <a:srgbClr val="C00000"/>
                </a:solidFill>
              </a:rPr>
              <a:t>nice looking </a:t>
            </a:r>
            <a:r>
              <a:rPr lang="en-US" dirty="0" smtClean="0"/>
              <a:t>or </a:t>
            </a:r>
            <a:r>
              <a:rPr lang="en-US" b="1" dirty="0" smtClean="0">
                <a:solidFill>
                  <a:srgbClr val="C00000"/>
                </a:solidFill>
              </a:rPr>
              <a:t>unattractive</a:t>
            </a:r>
            <a:r>
              <a:rPr lang="en-US" dirty="0" smtClean="0"/>
              <a:t>, </a:t>
            </a:r>
            <a:r>
              <a:rPr lang="en-US" b="1" dirty="0" smtClean="0">
                <a:solidFill>
                  <a:srgbClr val="C00000"/>
                </a:solidFill>
              </a:rPr>
              <a:t>socially competent </a:t>
            </a:r>
            <a:r>
              <a:rPr lang="en-US" dirty="0" smtClean="0"/>
              <a:t>or </a:t>
            </a:r>
            <a:r>
              <a:rPr lang="en-US" b="1" dirty="0" smtClean="0">
                <a:solidFill>
                  <a:srgbClr val="C00000"/>
                </a:solidFill>
              </a:rPr>
              <a:t>clueless</a:t>
            </a:r>
            <a:r>
              <a:rPr lang="en-US" dirty="0" smtClean="0"/>
              <a:t>. </a:t>
            </a:r>
          </a:p>
          <a:p>
            <a:pPr algn="just">
              <a:buNone/>
            </a:pPr>
            <a:r>
              <a:rPr lang="en-US" dirty="0" smtClean="0"/>
              <a:t>		Perhaps more important, </a:t>
            </a:r>
            <a:r>
              <a:rPr lang="en-US" b="1" dirty="0" smtClean="0"/>
              <a:t>adolescents</a:t>
            </a:r>
            <a:r>
              <a:rPr lang="en-US" dirty="0" smtClean="0"/>
              <a:t> </a:t>
            </a:r>
            <a:r>
              <a:rPr lang="en-US" dirty="0" smtClean="0">
                <a:solidFill>
                  <a:srgbClr val="FF0000"/>
                </a:solidFill>
              </a:rPr>
              <a:t>learn </a:t>
            </a:r>
            <a:r>
              <a:rPr lang="en-US" b="1" dirty="0" smtClean="0"/>
              <a:t>from others </a:t>
            </a:r>
            <a:r>
              <a:rPr lang="en-US" dirty="0" smtClean="0"/>
              <a:t>what it is </a:t>
            </a:r>
            <a:r>
              <a:rPr lang="en-US" dirty="0" smtClean="0">
                <a:solidFill>
                  <a:srgbClr val="FF0000"/>
                </a:solidFill>
              </a:rPr>
              <a:t>they do </a:t>
            </a:r>
            <a:r>
              <a:rPr lang="en-US" dirty="0" smtClean="0"/>
              <a:t>that they ought to </a:t>
            </a:r>
            <a:r>
              <a:rPr lang="en-US" dirty="0" smtClean="0">
                <a:solidFill>
                  <a:srgbClr val="FF0000"/>
                </a:solidFill>
              </a:rPr>
              <a:t>keep doing</a:t>
            </a:r>
            <a:r>
              <a:rPr lang="en-US" dirty="0" smtClean="0"/>
              <a:t>, and </a:t>
            </a:r>
            <a:r>
              <a:rPr lang="en-US" b="1" dirty="0" smtClean="0"/>
              <a:t>what it is that they ought </a:t>
            </a:r>
            <a:r>
              <a:rPr lang="en-US" b="1" dirty="0" smtClean="0">
                <a:solidFill>
                  <a:srgbClr val="FF0000"/>
                </a:solidFill>
              </a:rPr>
              <a:t>to stop.</a:t>
            </a:r>
            <a:endParaRPr lang="fr-FR" b="1" dirty="0" smtClean="0">
              <a:solidFill>
                <a:srgbClr val="FF0000"/>
              </a:solidFill>
            </a:endParaRP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2072</TotalTime>
  <Words>108</Words>
  <Application>Microsoft Office PowerPoint</Application>
  <PresentationFormat>Affichage à l'écran (4:3)</PresentationFormat>
  <Paragraphs>53</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University of Blida 2 Faculty of Arts and Languages  Department of English   Module: Educational Psychology for Adolescents</vt:lpstr>
      <vt:lpstr>Outline</vt:lpstr>
      <vt:lpstr>Introduction </vt:lpstr>
      <vt:lpstr>Introduction </vt:lpstr>
      <vt:lpstr>4. Identity Formation  </vt:lpstr>
      <vt:lpstr>4. Identity Formation  </vt:lpstr>
      <vt:lpstr>4.1. Erikson’s Theoretical Framework </vt:lpstr>
      <vt:lpstr>4.1. Erikson’s Theoretical Framework </vt:lpstr>
      <vt:lpstr>4.1. Erikson’s Theoretical Framework </vt:lpstr>
      <vt:lpstr>4.2. Social Context and Identity Development </vt:lpstr>
      <vt:lpstr>4.2. Social Context and Identity Development </vt:lpstr>
      <vt:lpstr>4.2. Social Context and Identity Development </vt:lpstr>
      <vt:lpstr>4.3. The Psychosocial Moratorium</vt:lpstr>
      <vt:lpstr>4.3. The Psychosocial Moratorium</vt:lpstr>
      <vt:lpstr>4.3. The Psychosocial Moratorium</vt:lpstr>
      <vt:lpstr>4.5. Socio-emotional Problems in Adolescence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Blida 2 Faculty of Arts and Languages  Department of English   Module: Educational Psychology for Adolescents</dc:title>
  <dc:creator>pc</dc:creator>
  <cp:lastModifiedBy>PC2022</cp:lastModifiedBy>
  <cp:revision>13</cp:revision>
  <dcterms:created xsi:type="dcterms:W3CDTF">2021-01-13T19:26:49Z</dcterms:created>
  <dcterms:modified xsi:type="dcterms:W3CDTF">2023-01-03T13:46:41Z</dcterms:modified>
</cp:coreProperties>
</file>