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055D50-2FE2-4376-B8B2-6762FC1BCC53}" type="datetimeFigureOut">
              <a:rPr lang="fr-FR" smtClean="0"/>
              <a:t>09/11/2023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5D7FB5-A656-4A16-A3A6-038A177B255E}"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noTextEdit="1"/>
          </p:cNvSpPr>
          <p:nvPr>
            <p:ph type="sldImg"/>
          </p:nvPr>
        </p:nvSpPr>
        <p:spPr>
          <a:ln cap="flat"/>
        </p:spPr>
      </p:sp>
      <p:sp>
        <p:nvSpPr>
          <p:cNvPr id="44035" name="Rectangle 3"/>
          <p:cNvSpPr>
            <a:spLocks noChangeArrowheads="1"/>
          </p:cNvSpPr>
          <p:nvPr/>
        </p:nvSpPr>
        <p:spPr bwMode="auto">
          <a:xfrm>
            <a:off x="9327" y="2845499"/>
            <a:ext cx="6755410" cy="4878761"/>
          </a:xfrm>
          <a:prstGeom prst="rect">
            <a:avLst/>
          </a:prstGeom>
          <a:noFill/>
          <a:ln w="12700">
            <a:noFill/>
            <a:miter lim="800000"/>
            <a:headEnd/>
            <a:tailEnd/>
          </a:ln>
        </p:spPr>
        <p:txBody>
          <a:bodyPr lIns="90480" tIns="44445" rIns="90480" bIns="44445">
            <a:spAutoFit/>
          </a:bodyPr>
          <a:lstStyle/>
          <a:p>
            <a:pPr defTabSz="914213">
              <a:lnSpc>
                <a:spcPct val="90000"/>
              </a:lnSpc>
              <a:spcBef>
                <a:spcPct val="50000"/>
              </a:spcBef>
            </a:pPr>
            <a:r>
              <a:rPr lang="en-US" altLang="en-US" sz="1600" b="1" dirty="0">
                <a:solidFill>
                  <a:srgbClr val="000000"/>
                </a:solidFill>
                <a:latin typeface="Arial" pitchFamily="34" charset="0"/>
              </a:rPr>
              <a:t>Consumer Behavior</a:t>
            </a:r>
            <a:endParaRPr lang="en-US" altLang="en-US" sz="1400" b="1" dirty="0">
              <a:solidFill>
                <a:srgbClr val="000000"/>
              </a:solidFill>
              <a:latin typeface="Arial" pitchFamily="34" charset="0"/>
            </a:endParaRPr>
          </a:p>
          <a:p>
            <a:pPr defTabSz="914213">
              <a:lnSpc>
                <a:spcPct val="90000"/>
              </a:lnSpc>
              <a:spcBef>
                <a:spcPct val="50000"/>
              </a:spcBef>
            </a:pPr>
            <a:r>
              <a:rPr lang="en-US" altLang="en-US" sz="1400" b="1" i="1" dirty="0">
                <a:solidFill>
                  <a:srgbClr val="000000"/>
                </a:solidFill>
                <a:latin typeface="Arial" pitchFamily="34" charset="0"/>
              </a:rPr>
              <a:t>Consumer behavior</a:t>
            </a:r>
            <a:r>
              <a:rPr lang="en-US" altLang="en-US" sz="1400" b="1" dirty="0">
                <a:solidFill>
                  <a:srgbClr val="000000"/>
                </a:solidFill>
                <a:latin typeface="Arial" pitchFamily="34" charset="0"/>
              </a:rPr>
              <a:t> refers to the buying behavior of final consumers -- individuals and households who buy goods and services for personal consumption.</a:t>
            </a:r>
          </a:p>
          <a:p>
            <a:pPr defTabSz="914213">
              <a:lnSpc>
                <a:spcPct val="90000"/>
              </a:lnSpc>
              <a:spcBef>
                <a:spcPct val="50000"/>
              </a:spcBef>
            </a:pPr>
            <a:r>
              <a:rPr lang="en-US" altLang="en-US" sz="1600" b="1" dirty="0">
                <a:solidFill>
                  <a:srgbClr val="000000"/>
                </a:solidFill>
                <a:latin typeface="Arial" pitchFamily="34" charset="0"/>
              </a:rPr>
              <a:t>Model of Consumer Behavior</a:t>
            </a:r>
            <a:endParaRPr lang="en-US" altLang="en-US" sz="1400" b="1" dirty="0">
              <a:solidFill>
                <a:srgbClr val="000000"/>
              </a:solidFill>
              <a:latin typeface="Arial" pitchFamily="34" charset="0"/>
            </a:endParaRPr>
          </a:p>
          <a:p>
            <a:pPr defTabSz="914213">
              <a:lnSpc>
                <a:spcPct val="90000"/>
              </a:lnSpc>
              <a:spcBef>
                <a:spcPct val="50000"/>
              </a:spcBef>
            </a:pPr>
            <a:r>
              <a:rPr lang="en-US" altLang="en-US" sz="1400" b="1" dirty="0">
                <a:solidFill>
                  <a:srgbClr val="000000"/>
                </a:solidFill>
                <a:latin typeface="Arial" pitchFamily="34" charset="0"/>
              </a:rPr>
              <a:t>Marketers control the stimuli or inputs consisting of the four Ps:  Product, Place, Price, and Promotion.  Environmental and situational influences, though perhaps beyond the control of the marketer, also influence many consumer choices.  But what happens between the marketing stimuli input and the buyer’s response or output?  That “black box” processing is the central question for marketers.</a:t>
            </a:r>
          </a:p>
          <a:p>
            <a:pPr defTabSz="914213">
              <a:lnSpc>
                <a:spcPct val="90000"/>
              </a:lnSpc>
              <a:spcBef>
                <a:spcPct val="50000"/>
              </a:spcBef>
            </a:pPr>
            <a:r>
              <a:rPr lang="en-US" altLang="en-US" sz="1400" i="1" dirty="0">
                <a:solidFill>
                  <a:srgbClr val="000000"/>
                </a:solidFill>
                <a:latin typeface="Arial" pitchFamily="34" charset="0"/>
              </a:rPr>
              <a:t>Teaching Tip:  You may wish to discuss the “buyer’s black box” in more detail at this stage.  Students sometimes become involved in the controversy regarding the presence or absence of consciousness in consumers.  Consider using a two-side in-class discussion:  </a:t>
            </a:r>
          </a:p>
          <a:p>
            <a:pPr defTabSz="914213">
              <a:lnSpc>
                <a:spcPct val="90000"/>
              </a:lnSpc>
              <a:spcBef>
                <a:spcPct val="50000"/>
              </a:spcBef>
            </a:pPr>
            <a:r>
              <a:rPr lang="en-US" altLang="en-US" sz="1400" i="1" dirty="0">
                <a:solidFill>
                  <a:srgbClr val="000000"/>
                </a:solidFill>
                <a:latin typeface="Arial" pitchFamily="34" charset="0"/>
              </a:rPr>
              <a:t>Side A:  Experimental psychologists argue that what we call consciousness is merely a set of complex learned responses -- an ordinary physiological function.  </a:t>
            </a:r>
          </a:p>
          <a:p>
            <a:pPr defTabSz="914213">
              <a:lnSpc>
                <a:spcPct val="90000"/>
              </a:lnSpc>
              <a:spcBef>
                <a:spcPct val="50000"/>
              </a:spcBef>
            </a:pPr>
            <a:r>
              <a:rPr lang="en-US" altLang="en-US" sz="1400" i="1" dirty="0">
                <a:solidFill>
                  <a:srgbClr val="000000"/>
                </a:solidFill>
                <a:latin typeface="Arial" pitchFamily="34" charset="0"/>
              </a:rPr>
              <a:t>Side B:  Sociologists and social psychologists argue that consciousness is greater than the sum of its physiological parts.  For marketers, the issue is sometimes linked to free will:  Do marketers create needs by conditioning consumers?  Do marketers offer need-fulfillers to needs consumer’s create in their “black box?”</a:t>
            </a:r>
          </a:p>
        </p:txBody>
      </p:sp>
      <p:sp>
        <p:nvSpPr>
          <p:cNvPr id="44036" name="Rectangle 4"/>
          <p:cNvSpPr>
            <a:spLocks noChangeArrowheads="1"/>
          </p:cNvSpPr>
          <p:nvPr/>
        </p:nvSpPr>
        <p:spPr bwMode="auto">
          <a:xfrm>
            <a:off x="45078" y="58233"/>
            <a:ext cx="2773044" cy="1597863"/>
          </a:xfrm>
          <a:prstGeom prst="rect">
            <a:avLst/>
          </a:prstGeom>
          <a:noFill/>
          <a:ln w="12700">
            <a:noFill/>
            <a:miter lim="800000"/>
            <a:headEnd/>
            <a:tailEnd/>
          </a:ln>
        </p:spPr>
        <p:txBody>
          <a:bodyPr lIns="90480" tIns="44445" rIns="90480" bIns="44445">
            <a:spAutoFit/>
          </a:bodyPr>
          <a:lstStyle/>
          <a:p>
            <a:pPr defTabSz="914213">
              <a:lnSpc>
                <a:spcPct val="90000"/>
              </a:lnSpc>
              <a:spcBef>
                <a:spcPct val="50000"/>
              </a:spcBef>
            </a:pPr>
            <a:r>
              <a:rPr lang="en-US" altLang="en-US" b="1" dirty="0">
                <a:latin typeface="Arial" pitchFamily="34" charset="0"/>
              </a:rPr>
              <a:t>Model of Consumer Behavior</a:t>
            </a:r>
            <a:endParaRPr lang="en-US" altLang="en-US" sz="1400" b="1" dirty="0">
              <a:latin typeface="Arial" pitchFamily="34" charset="0"/>
            </a:endParaRPr>
          </a:p>
          <a:p>
            <a:pPr defTabSz="914213">
              <a:lnSpc>
                <a:spcPct val="90000"/>
              </a:lnSpc>
              <a:spcBef>
                <a:spcPct val="50000"/>
              </a:spcBef>
            </a:pPr>
            <a:r>
              <a:rPr lang="en-US" altLang="en-US" sz="1600" b="1" dirty="0">
                <a:latin typeface="Arial" pitchFamily="34" charset="0"/>
              </a:rPr>
              <a:t>This CTR corresponds to Figure 5-1 on p. 135 and to the material on pp. 134-135. </a:t>
            </a:r>
            <a:r>
              <a:rPr lang="en-US" altLang="en-US" sz="1400" b="1" dirty="0">
                <a:latin typeface="Arial" pitchFamily="34" charset="0"/>
              </a:rPr>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noTextEdit="1"/>
          </p:cNvSpPr>
          <p:nvPr>
            <p:ph type="sldImg"/>
          </p:nvPr>
        </p:nvSpPr>
        <p:spPr>
          <a:ln cap="flat"/>
        </p:spPr>
      </p:sp>
      <p:sp>
        <p:nvSpPr>
          <p:cNvPr id="45059" name="Rectangle 3"/>
          <p:cNvSpPr>
            <a:spLocks noChangeArrowheads="1"/>
          </p:cNvSpPr>
          <p:nvPr/>
        </p:nvSpPr>
        <p:spPr bwMode="auto">
          <a:xfrm>
            <a:off x="29535" y="58233"/>
            <a:ext cx="3397912" cy="1926223"/>
          </a:xfrm>
          <a:prstGeom prst="rect">
            <a:avLst/>
          </a:prstGeom>
          <a:noFill/>
          <a:ln w="12700">
            <a:noFill/>
            <a:miter lim="800000"/>
            <a:headEnd/>
            <a:tailEnd/>
          </a:ln>
        </p:spPr>
        <p:txBody>
          <a:bodyPr lIns="90480" tIns="44445" rIns="90480" bIns="44445">
            <a:spAutoFit/>
          </a:bodyPr>
          <a:lstStyle/>
          <a:p>
            <a:pPr defTabSz="914213">
              <a:lnSpc>
                <a:spcPct val="102000"/>
              </a:lnSpc>
              <a:spcAft>
                <a:spcPct val="51000"/>
              </a:spcAft>
            </a:pPr>
            <a:r>
              <a:rPr lang="en-US" altLang="en-US" b="1" dirty="0">
                <a:latin typeface="Arial" pitchFamily="34" charset="0"/>
              </a:rPr>
              <a:t>Characteristics Affecting Consumer Behavior</a:t>
            </a:r>
          </a:p>
          <a:p>
            <a:pPr defTabSz="914213">
              <a:lnSpc>
                <a:spcPct val="102000"/>
              </a:lnSpc>
              <a:spcAft>
                <a:spcPct val="51000"/>
              </a:spcAft>
            </a:pPr>
            <a:r>
              <a:rPr lang="en-US" altLang="en-US" sz="1600" b="1" dirty="0">
                <a:latin typeface="Arial" pitchFamily="34" charset="0"/>
              </a:rPr>
              <a:t>This CTR relates to Figure 5-2 on p.135 and previews the material on pp. 135-150.  </a:t>
            </a:r>
          </a:p>
          <a:p>
            <a:pPr defTabSz="914213">
              <a:lnSpc>
                <a:spcPct val="102000"/>
              </a:lnSpc>
              <a:spcAft>
                <a:spcPct val="51000"/>
              </a:spcAft>
            </a:pPr>
            <a:endParaRPr lang="en-US" altLang="en-US" sz="1600" b="1" dirty="0">
              <a:latin typeface="Arial" pitchFamily="34" charset="0"/>
            </a:endParaRPr>
          </a:p>
        </p:txBody>
      </p:sp>
      <p:sp>
        <p:nvSpPr>
          <p:cNvPr id="45060" name="Rectangle 4"/>
          <p:cNvSpPr>
            <a:spLocks noChangeArrowheads="1"/>
          </p:cNvSpPr>
          <p:nvPr/>
        </p:nvSpPr>
        <p:spPr bwMode="auto">
          <a:xfrm>
            <a:off x="29534" y="2557487"/>
            <a:ext cx="6769399" cy="5991602"/>
          </a:xfrm>
          <a:prstGeom prst="rect">
            <a:avLst/>
          </a:prstGeom>
          <a:noFill/>
          <a:ln w="12700">
            <a:noFill/>
            <a:miter lim="800000"/>
            <a:headEnd/>
            <a:tailEnd/>
          </a:ln>
        </p:spPr>
        <p:txBody>
          <a:bodyPr lIns="90480" tIns="44445" rIns="90480" bIns="44445">
            <a:spAutoFit/>
          </a:bodyPr>
          <a:lstStyle/>
          <a:p>
            <a:pPr defTabSz="914213">
              <a:lnSpc>
                <a:spcPct val="90000"/>
              </a:lnSpc>
              <a:spcAft>
                <a:spcPct val="50000"/>
              </a:spcAft>
            </a:pPr>
            <a:r>
              <a:rPr lang="en-US" altLang="en-US" sz="1600" b="1" dirty="0">
                <a:latin typeface="Arial" pitchFamily="34" charset="0"/>
              </a:rPr>
              <a:t>Influences on Consumers</a:t>
            </a:r>
            <a:endParaRPr lang="en-US" altLang="en-US" b="1" dirty="0">
              <a:latin typeface="Arial" pitchFamily="34" charset="0"/>
            </a:endParaRPr>
          </a:p>
          <a:p>
            <a:pPr defTabSz="914213">
              <a:lnSpc>
                <a:spcPct val="90000"/>
              </a:lnSpc>
              <a:spcAft>
                <a:spcPct val="50000"/>
              </a:spcAft>
            </a:pPr>
            <a:r>
              <a:rPr lang="en-US" altLang="en-US" sz="1400" b="1" i="1" dirty="0">
                <a:latin typeface="Arial" pitchFamily="34" charset="0"/>
              </a:rPr>
              <a:t>Cultural</a:t>
            </a:r>
            <a:r>
              <a:rPr lang="en-US" altLang="en-US" sz="1400" b="1" dirty="0">
                <a:latin typeface="Arial" pitchFamily="34" charset="0"/>
              </a:rPr>
              <a:t>.   Culture is the most basic influence on a person's values, priorities, and beliefs. Cultural shifts make marketing opportunities although most such changes are in secondary rather than core cultural values.  </a:t>
            </a:r>
            <a:r>
              <a:rPr lang="en-US" altLang="en-US" sz="1400" b="1" i="1" dirty="0">
                <a:latin typeface="Arial" pitchFamily="34" charset="0"/>
              </a:rPr>
              <a:t>Subcultures</a:t>
            </a:r>
            <a:r>
              <a:rPr lang="en-US" altLang="en-US" sz="1400" b="1" dirty="0">
                <a:latin typeface="Arial" pitchFamily="34" charset="0"/>
              </a:rPr>
              <a:t> are important markets as these groups are often significantly different in their needs to warrant different marketing approaches.</a:t>
            </a:r>
          </a:p>
          <a:p>
            <a:pPr defTabSz="914213">
              <a:lnSpc>
                <a:spcPct val="90000"/>
              </a:lnSpc>
              <a:spcAft>
                <a:spcPct val="50000"/>
              </a:spcAft>
            </a:pPr>
            <a:r>
              <a:rPr lang="en-US" altLang="en-US" sz="1400" b="1" i="1" dirty="0">
                <a:latin typeface="Arial" pitchFamily="34" charset="0"/>
              </a:rPr>
              <a:t>Social.  </a:t>
            </a:r>
            <a:r>
              <a:rPr lang="en-US" altLang="en-US" sz="1400" b="1" dirty="0">
                <a:latin typeface="Arial" pitchFamily="34" charset="0"/>
              </a:rPr>
              <a:t>  Social class is determined by a combination of income, occupation, education, wealth and other variables.  Social factors within one's class that affect consumer behavior include </a:t>
            </a:r>
            <a:r>
              <a:rPr lang="en-US" altLang="en-US" sz="1400" b="1" i="1" dirty="0">
                <a:latin typeface="Arial" pitchFamily="34" charset="0"/>
              </a:rPr>
              <a:t>reference groups &amp; </a:t>
            </a:r>
            <a:r>
              <a:rPr lang="en-US" altLang="en-US" sz="1400" b="1" i="1" dirty="0" err="1">
                <a:latin typeface="Arial" pitchFamily="34" charset="0"/>
              </a:rPr>
              <a:t>aspirational</a:t>
            </a:r>
            <a:r>
              <a:rPr lang="en-US" altLang="en-US" sz="1400" b="1" i="1" dirty="0">
                <a:latin typeface="Arial" pitchFamily="34" charset="0"/>
              </a:rPr>
              <a:t> groups.</a:t>
            </a:r>
            <a:r>
              <a:rPr lang="en-US" altLang="en-US" sz="1400" b="1" dirty="0">
                <a:latin typeface="Arial" pitchFamily="34" charset="0"/>
              </a:rPr>
              <a:t>  </a:t>
            </a:r>
            <a:r>
              <a:rPr lang="en-US" altLang="en-US" sz="1400" b="1" i="1" dirty="0">
                <a:latin typeface="Arial" pitchFamily="34" charset="0"/>
              </a:rPr>
              <a:t>Families</a:t>
            </a:r>
            <a:r>
              <a:rPr lang="en-US" altLang="en-US" sz="1400" b="1" dirty="0">
                <a:latin typeface="Arial" pitchFamily="34" charset="0"/>
              </a:rPr>
              <a:t> also exert strong social influences.  Finally, each relationship a person has with his or her group carries with it certain </a:t>
            </a:r>
            <a:r>
              <a:rPr lang="en-US" altLang="en-US" sz="1400" b="1" i="1" dirty="0">
                <a:latin typeface="Arial" pitchFamily="34" charset="0"/>
              </a:rPr>
              <a:t>roles</a:t>
            </a:r>
            <a:r>
              <a:rPr lang="en-US" altLang="en-US" sz="1400" b="1" dirty="0">
                <a:latin typeface="Arial" pitchFamily="34" charset="0"/>
              </a:rPr>
              <a:t> and </a:t>
            </a:r>
            <a:r>
              <a:rPr lang="en-US" altLang="en-US" sz="1400" b="1" i="1" dirty="0">
                <a:latin typeface="Arial" pitchFamily="34" charset="0"/>
              </a:rPr>
              <a:t>status</a:t>
            </a:r>
            <a:r>
              <a:rPr lang="en-US" altLang="en-US" sz="1400" b="1" dirty="0">
                <a:latin typeface="Arial" pitchFamily="34" charset="0"/>
              </a:rPr>
              <a:t> that may carry consumptive responsibilities.</a:t>
            </a:r>
          </a:p>
          <a:p>
            <a:pPr defTabSz="914213">
              <a:lnSpc>
                <a:spcPct val="90000"/>
              </a:lnSpc>
              <a:spcAft>
                <a:spcPct val="50000"/>
              </a:spcAft>
            </a:pPr>
            <a:r>
              <a:rPr lang="en-US" altLang="en-US" sz="1400" b="1" i="1" dirty="0">
                <a:latin typeface="Arial" pitchFamily="34" charset="0"/>
              </a:rPr>
              <a:t>Personal</a:t>
            </a:r>
            <a:r>
              <a:rPr lang="en-US" altLang="en-US" sz="1400" b="1" dirty="0">
                <a:latin typeface="Arial" pitchFamily="34" charset="0"/>
              </a:rPr>
              <a:t>.   Major personal factors are age and life cycle stage, occupation, economic situation, life style and personality/self-concept.  Texts vary in their treatment of the PLC stages but it is clear that singles buy different products than do young </a:t>
            </a:r>
            <a:r>
              <a:rPr lang="en-US" altLang="en-US" sz="1400" b="1" dirty="0" err="1">
                <a:latin typeface="Arial" pitchFamily="34" charset="0"/>
              </a:rPr>
              <a:t>marrieds</a:t>
            </a:r>
            <a:r>
              <a:rPr lang="en-US" altLang="en-US" sz="1400" b="1" dirty="0">
                <a:latin typeface="Arial" pitchFamily="34" charset="0"/>
              </a:rPr>
              <a:t> with small children.    Occupations differ in time constraints and social pressures to conform that affect consumption decisions.  </a:t>
            </a:r>
            <a:r>
              <a:rPr lang="en-US" altLang="en-US" sz="1400" b="1" i="1" dirty="0">
                <a:latin typeface="Arial" pitchFamily="34" charset="0"/>
              </a:rPr>
              <a:t>Lifestyles</a:t>
            </a:r>
            <a:r>
              <a:rPr lang="en-US" altLang="en-US" sz="1400" b="1" dirty="0">
                <a:latin typeface="Arial" pitchFamily="34" charset="0"/>
              </a:rPr>
              <a:t> measured by </a:t>
            </a:r>
            <a:r>
              <a:rPr lang="en-US" altLang="en-US" sz="1400" b="1" i="1" dirty="0">
                <a:latin typeface="Arial" pitchFamily="34" charset="0"/>
              </a:rPr>
              <a:t>AIO or VALS typologies</a:t>
            </a:r>
            <a:r>
              <a:rPr lang="en-US" altLang="en-US" sz="1400" b="1" dirty="0">
                <a:latin typeface="Arial" pitchFamily="34" charset="0"/>
              </a:rPr>
              <a:t> can reveal different consumption patterns across otherwise dissimilar groups.  The unique characteristics of each person that make up their personality also affect behavior.</a:t>
            </a:r>
          </a:p>
          <a:p>
            <a:pPr defTabSz="914213">
              <a:lnSpc>
                <a:spcPct val="90000"/>
              </a:lnSpc>
              <a:spcAft>
                <a:spcPct val="50000"/>
              </a:spcAft>
            </a:pPr>
            <a:r>
              <a:rPr lang="en-US" altLang="en-US" sz="1400" b="1" i="1" dirty="0">
                <a:latin typeface="Arial" pitchFamily="34" charset="0"/>
              </a:rPr>
              <a:t>Psychological</a:t>
            </a:r>
            <a:r>
              <a:rPr lang="en-US" altLang="en-US" sz="1400" b="1" dirty="0">
                <a:latin typeface="Arial" pitchFamily="34" charset="0"/>
              </a:rPr>
              <a:t>.   Maslow's hierarchy reminds marketers that need states vary in their intensity or motivation.  </a:t>
            </a:r>
            <a:r>
              <a:rPr lang="en-US" altLang="en-US" sz="1400" b="1" i="1" dirty="0">
                <a:latin typeface="Arial" pitchFamily="34" charset="0"/>
              </a:rPr>
              <a:t>Perception</a:t>
            </a:r>
            <a:r>
              <a:rPr lang="en-US" altLang="en-US" sz="1400" b="1" dirty="0">
                <a:latin typeface="Arial" pitchFamily="34" charset="0"/>
              </a:rPr>
              <a:t> is the process of organizing stimuli and is influenced by selective exposure, distortion, &amp; retention.  </a:t>
            </a:r>
            <a:r>
              <a:rPr lang="en-US" altLang="en-US" sz="1400" b="1" i="1" dirty="0">
                <a:latin typeface="Arial" pitchFamily="34" charset="0"/>
              </a:rPr>
              <a:t>Learning</a:t>
            </a:r>
            <a:r>
              <a:rPr lang="en-US" altLang="en-US" sz="1400" b="1" dirty="0">
                <a:latin typeface="Arial" pitchFamily="34" charset="0"/>
              </a:rPr>
              <a:t> occurs in response to the presentation of information linked to relevant drives, cues, responses, and reinforcement only some of which is under the control of the marketer. Beliefs and attitudes, though shaped by cultural and social forces, may vary considerably on the individual level.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23BF926-189E-41A1-A935-544549D8C384}"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23BF926-189E-41A1-A935-544549D8C384}"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23BF926-189E-41A1-A935-544549D8C384}"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23BF926-189E-41A1-A935-544549D8C384}"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23BF926-189E-41A1-A935-544549D8C384}"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23BF926-189E-41A1-A935-544549D8C384}" type="datetimeFigureOut">
              <a:rPr lang="fr-FR" smtClean="0"/>
              <a:t>09/11/2023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23BF926-189E-41A1-A935-544549D8C384}" type="datetimeFigureOut">
              <a:rPr lang="fr-FR" smtClean="0"/>
              <a:t>09/11/2023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23BF926-189E-41A1-A935-544549D8C384}" type="datetimeFigureOut">
              <a:rPr lang="fr-FR" smtClean="0"/>
              <a:t>09/11/2023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23BF926-189E-41A1-A935-544549D8C384}" type="datetimeFigureOut">
              <a:rPr lang="fr-FR" smtClean="0"/>
              <a:t>09/11/2023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23BF926-189E-41A1-A935-544549D8C384}" type="datetimeFigureOut">
              <a:rPr lang="fr-FR" smtClean="0"/>
              <a:t>09/11/2023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23BF926-189E-41A1-A935-544549D8C384}" type="datetimeFigureOut">
              <a:rPr lang="fr-FR" smtClean="0"/>
              <a:t>09/11/2023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53F448-BC78-4FD6-97B2-BBF33D35015A}"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BF926-189E-41A1-A935-544549D8C384}" type="datetimeFigureOut">
              <a:rPr lang="fr-FR" smtClean="0"/>
              <a:t>09/11/2023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3F448-BC78-4FD6-97B2-BBF33D35015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12148" y="-19610"/>
            <a:ext cx="6511636" cy="582706"/>
          </a:xfrm>
          <a:ln cap="flat"/>
        </p:spPr>
        <p:txBody>
          <a:bodyPr rtlCol="0">
            <a:normAutofit fontScale="90000"/>
          </a:bodyPr>
          <a:lstStyle/>
          <a:p>
            <a:pPr defTabSz="676981">
              <a:defRPr/>
            </a:pPr>
            <a:r>
              <a:rPr lang="en-US" altLang="en-US" sz="3300" dirty="0"/>
              <a:t>Model of Consumer Behavior</a:t>
            </a:r>
          </a:p>
        </p:txBody>
      </p:sp>
      <p:sp>
        <p:nvSpPr>
          <p:cNvPr id="6147" name="AutoShape 3"/>
          <p:cNvSpPr>
            <a:spLocks noChangeArrowheads="1"/>
          </p:cNvSpPr>
          <p:nvPr/>
        </p:nvSpPr>
        <p:spPr bwMode="auto">
          <a:xfrm rot="5400000">
            <a:off x="3802997" y="-630839"/>
            <a:ext cx="1538007" cy="4225636"/>
          </a:xfrm>
          <a:prstGeom prst="cube">
            <a:avLst>
              <a:gd name="adj" fmla="val 11611"/>
            </a:avLst>
          </a:prstGeom>
          <a:gradFill rotWithShape="0">
            <a:gsLst>
              <a:gs pos="0">
                <a:srgbClr val="FCFEB9"/>
              </a:gs>
              <a:gs pos="100000">
                <a:srgbClr val="E2E4A6"/>
              </a:gs>
            </a:gsLst>
            <a:path path="rect">
              <a:fillToRect l="50000" t="50000" r="50000" b="50000"/>
            </a:path>
          </a:gradFill>
          <a:ln w="12700">
            <a:solidFill>
              <a:srgbClr val="000000"/>
            </a:solidFill>
            <a:miter lim="800000"/>
            <a:headEnd/>
            <a:tailEnd/>
          </a:ln>
          <a:effectLst>
            <a:outerShdw dist="89803" dir="2700000" algn="ctr" rotWithShape="0">
              <a:schemeClr val="bg2"/>
            </a:outerShdw>
          </a:effectLst>
        </p:spPr>
        <p:txBody>
          <a:bodyPr rot="10800000" vert="eaVert" wrap="none" lIns="84052" tIns="41315" rIns="84052" bIns="41315" anchor="ctr"/>
          <a:lstStyle/>
          <a:p>
            <a:pPr algn="ctr" eaLnBrk="1" hangingPunct="1">
              <a:lnSpc>
                <a:spcPct val="90000"/>
              </a:lnSpc>
              <a:defRPr/>
            </a:pPr>
            <a:endParaRPr lang="en-US" altLang="en-US" b="1" dirty="0">
              <a:latin typeface="Arial" pitchFamily="34" charset="0"/>
            </a:endParaRPr>
          </a:p>
          <a:p>
            <a:pPr algn="ctr" eaLnBrk="1" hangingPunct="1">
              <a:lnSpc>
                <a:spcPct val="90000"/>
              </a:lnSpc>
              <a:defRPr/>
            </a:pPr>
            <a:endParaRPr lang="en-US" altLang="en-US" b="1" dirty="0">
              <a:latin typeface="Arial" pitchFamily="34" charset="0"/>
            </a:endParaRPr>
          </a:p>
          <a:p>
            <a:pPr algn="ctr" eaLnBrk="1" hangingPunct="1">
              <a:lnSpc>
                <a:spcPct val="90000"/>
              </a:lnSpc>
              <a:defRPr/>
            </a:pPr>
            <a:r>
              <a:rPr lang="en-US" altLang="en-US" sz="2200" b="1" dirty="0">
                <a:latin typeface="Arial" pitchFamily="34" charset="0"/>
              </a:rPr>
              <a:t>Marketing and</a:t>
            </a:r>
          </a:p>
          <a:p>
            <a:pPr algn="ctr" eaLnBrk="1" hangingPunct="1">
              <a:lnSpc>
                <a:spcPct val="90000"/>
              </a:lnSpc>
              <a:defRPr/>
            </a:pPr>
            <a:r>
              <a:rPr lang="en-US" altLang="en-US" sz="2200" b="1" dirty="0">
                <a:latin typeface="Arial" pitchFamily="34" charset="0"/>
              </a:rPr>
              <a:t>Other Stimuli</a:t>
            </a:r>
            <a:endParaRPr lang="en-US" altLang="en-US" b="1" dirty="0">
              <a:latin typeface="Arial" pitchFamily="34" charset="0"/>
            </a:endParaRPr>
          </a:p>
          <a:p>
            <a:pPr algn="ctr" eaLnBrk="1" hangingPunct="1">
              <a:lnSpc>
                <a:spcPct val="90000"/>
              </a:lnSpc>
              <a:defRPr/>
            </a:pPr>
            <a:endParaRPr lang="en-US" altLang="en-US" b="1" dirty="0">
              <a:latin typeface="Arial" pitchFamily="34" charset="0"/>
            </a:endParaRPr>
          </a:p>
          <a:p>
            <a:pPr algn="ctr" eaLnBrk="1" hangingPunct="1">
              <a:lnSpc>
                <a:spcPct val="90000"/>
              </a:lnSpc>
              <a:defRPr/>
            </a:pPr>
            <a:endParaRPr lang="en-US" altLang="en-US" b="1" dirty="0">
              <a:latin typeface="Arial" pitchFamily="34" charset="0"/>
            </a:endParaRPr>
          </a:p>
          <a:p>
            <a:pPr algn="ctr" eaLnBrk="1" hangingPunct="1">
              <a:lnSpc>
                <a:spcPct val="90000"/>
              </a:lnSpc>
              <a:defRPr/>
            </a:pPr>
            <a:endParaRPr lang="en-US" altLang="en-US" b="1" dirty="0">
              <a:latin typeface="Arial" pitchFamily="34" charset="0"/>
            </a:endParaRPr>
          </a:p>
          <a:p>
            <a:pPr algn="ctr" eaLnBrk="1" hangingPunct="1">
              <a:lnSpc>
                <a:spcPct val="90000"/>
              </a:lnSpc>
              <a:defRPr/>
            </a:pPr>
            <a:endParaRPr lang="en-US" altLang="en-US" b="1" dirty="0">
              <a:latin typeface="Arial" pitchFamily="34" charset="0"/>
            </a:endParaRPr>
          </a:p>
          <a:p>
            <a:pPr algn="ctr" eaLnBrk="1" latinLnBrk="1" hangingPunct="1">
              <a:lnSpc>
                <a:spcPct val="90000"/>
              </a:lnSpc>
              <a:defRPr/>
            </a:pPr>
            <a:endParaRPr lang="en-US" altLang="en-US" b="1" dirty="0">
              <a:latin typeface="Arial" pitchFamily="34" charset="0"/>
            </a:endParaRPr>
          </a:p>
        </p:txBody>
      </p:sp>
      <p:sp>
        <p:nvSpPr>
          <p:cNvPr id="6148" name="AutoShape 4"/>
          <p:cNvSpPr>
            <a:spLocks noChangeArrowheads="1"/>
          </p:cNvSpPr>
          <p:nvPr/>
        </p:nvSpPr>
        <p:spPr bwMode="auto">
          <a:xfrm rot="5400000">
            <a:off x="3781986" y="1470263"/>
            <a:ext cx="1580029" cy="4225636"/>
          </a:xfrm>
          <a:prstGeom prst="cube">
            <a:avLst>
              <a:gd name="adj" fmla="val 11611"/>
            </a:avLst>
          </a:prstGeom>
          <a:noFill/>
          <a:ln w="12700">
            <a:solidFill>
              <a:srgbClr val="000000"/>
            </a:solidFill>
            <a:miter lim="800000"/>
            <a:headEnd/>
            <a:tailEnd/>
          </a:ln>
          <a:effectLst>
            <a:outerShdw dist="89803" dir="2700000" algn="ctr" rotWithShape="0">
              <a:schemeClr val="bg2"/>
            </a:outerShdw>
          </a:effectLst>
        </p:spPr>
        <p:txBody>
          <a:bodyPr rot="10800000" vert="eaVert" wrap="none" lIns="84052" tIns="41315" rIns="84052" bIns="41315" anchor="ctr"/>
          <a:lstStyle/>
          <a:p>
            <a:pPr algn="ctr" defTabSz="831980">
              <a:defRPr/>
            </a:pP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a:defRPr/>
            </a:pPr>
            <a:endParaRPr lang="en-US" altLang="en-US" sz="2200" b="1" dirty="0">
              <a:solidFill>
                <a:srgbClr val="FFFFFF"/>
              </a:solidFill>
              <a:latin typeface="Arial" pitchFamily="34" charset="0"/>
            </a:endParaRPr>
          </a:p>
          <a:p>
            <a:pPr algn="ctr" defTabSz="831980">
              <a:defRPr/>
            </a:pPr>
            <a:r>
              <a:rPr lang="en-US" altLang="en-US" sz="2500" b="1" dirty="0">
                <a:solidFill>
                  <a:srgbClr val="FFFFFF"/>
                </a:solidFill>
                <a:latin typeface="Arial" pitchFamily="34" charset="0"/>
              </a:rPr>
              <a:t>Buyer’s Black Box</a:t>
            </a: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latinLnBrk="1">
              <a:defRPr/>
            </a:pPr>
            <a:endParaRPr lang="en-US" altLang="en-US" b="1" dirty="0">
              <a:solidFill>
                <a:srgbClr val="000000"/>
              </a:solidFill>
              <a:latin typeface="Arial" pitchFamily="34" charset="0"/>
            </a:endParaRPr>
          </a:p>
        </p:txBody>
      </p:sp>
      <p:sp>
        <p:nvSpPr>
          <p:cNvPr id="6149" name="AutoShape 5"/>
          <p:cNvSpPr>
            <a:spLocks noChangeArrowheads="1"/>
          </p:cNvSpPr>
          <p:nvPr/>
        </p:nvSpPr>
        <p:spPr bwMode="auto">
          <a:xfrm rot="5400000">
            <a:off x="3851258" y="3560160"/>
            <a:ext cx="1580029" cy="4225636"/>
          </a:xfrm>
          <a:prstGeom prst="cube">
            <a:avLst>
              <a:gd name="adj" fmla="val 11611"/>
            </a:avLst>
          </a:prstGeom>
          <a:gradFill rotWithShape="0">
            <a:gsLst>
              <a:gs pos="0">
                <a:srgbClr val="FCFEB9"/>
              </a:gs>
              <a:gs pos="100000">
                <a:srgbClr val="E2E4A6"/>
              </a:gs>
            </a:gsLst>
            <a:path path="rect">
              <a:fillToRect l="50000" t="50000" r="50000" b="50000"/>
            </a:path>
          </a:gradFill>
          <a:ln w="12700">
            <a:solidFill>
              <a:srgbClr val="000000"/>
            </a:solidFill>
            <a:miter lim="800000"/>
            <a:headEnd/>
            <a:tailEnd/>
          </a:ln>
          <a:effectLst>
            <a:outerShdw dist="89803" dir="2700000" algn="ctr" rotWithShape="0">
              <a:schemeClr val="bg2"/>
            </a:outerShdw>
          </a:effectLst>
        </p:spPr>
        <p:txBody>
          <a:bodyPr rot="10800000" vert="eaVert" wrap="none" lIns="84052" tIns="41315" rIns="84052" bIns="41315" anchor="ctr"/>
          <a:lstStyle/>
          <a:p>
            <a:pPr algn="ctr" defTabSz="831980">
              <a:defRPr/>
            </a:pP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a:defRPr/>
            </a:pPr>
            <a:r>
              <a:rPr lang="en-US" altLang="en-US" sz="2500" b="1" dirty="0">
                <a:solidFill>
                  <a:srgbClr val="000000"/>
                </a:solidFill>
                <a:latin typeface="Arial" pitchFamily="34" charset="0"/>
              </a:rPr>
              <a:t>Buyer’s Response</a:t>
            </a: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a:defRPr/>
            </a:pPr>
            <a:endParaRPr lang="en-US" altLang="en-US" b="1" dirty="0">
              <a:solidFill>
                <a:srgbClr val="000000"/>
              </a:solidFill>
              <a:latin typeface="Arial" pitchFamily="34" charset="0"/>
            </a:endParaRPr>
          </a:p>
          <a:p>
            <a:pPr algn="ctr" defTabSz="831980" latinLnBrk="1">
              <a:defRPr/>
            </a:pPr>
            <a:endParaRPr lang="en-US" altLang="en-US" b="1" dirty="0">
              <a:solidFill>
                <a:srgbClr val="000000"/>
              </a:solidFill>
              <a:latin typeface="Arial" pitchFamily="34" charset="0"/>
            </a:endParaRPr>
          </a:p>
        </p:txBody>
      </p:sp>
      <p:sp>
        <p:nvSpPr>
          <p:cNvPr id="6150" name="Freeform 6"/>
          <p:cNvSpPr>
            <a:spLocks/>
          </p:cNvSpPr>
          <p:nvPr/>
        </p:nvSpPr>
        <p:spPr bwMode="auto">
          <a:xfrm>
            <a:off x="1922318" y="1176618"/>
            <a:ext cx="5266171" cy="808225"/>
          </a:xfrm>
          <a:custGeom>
            <a:avLst/>
            <a:gdLst>
              <a:gd name="T0" fmla="*/ 0 w 3649"/>
              <a:gd name="T1" fmla="*/ 2147483647 h 577"/>
              <a:gd name="T2" fmla="*/ 2147483647 w 3649"/>
              <a:gd name="T3" fmla="*/ 2147483647 h 577"/>
              <a:gd name="T4" fmla="*/ 2147483647 w 3649"/>
              <a:gd name="T5" fmla="*/ 2147483647 h 577"/>
              <a:gd name="T6" fmla="*/ 2147483647 w 3649"/>
              <a:gd name="T7" fmla="*/ 2147483647 h 577"/>
              <a:gd name="T8" fmla="*/ 2147483647 w 3649"/>
              <a:gd name="T9" fmla="*/ 2147483647 h 577"/>
              <a:gd name="T10" fmla="*/ 2147483647 w 3649"/>
              <a:gd name="T11" fmla="*/ 2147483647 h 577"/>
              <a:gd name="T12" fmla="*/ 2147483647 w 3649"/>
              <a:gd name="T13" fmla="*/ 2147483647 h 577"/>
              <a:gd name="T14" fmla="*/ 2147483647 w 3649"/>
              <a:gd name="T15" fmla="*/ 2147483647 h 577"/>
              <a:gd name="T16" fmla="*/ 2147483647 w 3649"/>
              <a:gd name="T17" fmla="*/ 0 h 577"/>
              <a:gd name="T18" fmla="*/ 2147483647 w 3649"/>
              <a:gd name="T19" fmla="*/ 0 h 5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49" h="577">
                <a:moveTo>
                  <a:pt x="0" y="570"/>
                </a:moveTo>
                <a:lnTo>
                  <a:pt x="355" y="576"/>
                </a:lnTo>
                <a:lnTo>
                  <a:pt x="355" y="470"/>
                </a:lnTo>
                <a:lnTo>
                  <a:pt x="1017" y="476"/>
                </a:lnTo>
                <a:lnTo>
                  <a:pt x="1017" y="326"/>
                </a:lnTo>
                <a:lnTo>
                  <a:pt x="1792" y="326"/>
                </a:lnTo>
                <a:lnTo>
                  <a:pt x="1792" y="125"/>
                </a:lnTo>
                <a:lnTo>
                  <a:pt x="2809" y="125"/>
                </a:lnTo>
                <a:lnTo>
                  <a:pt x="2809" y="0"/>
                </a:lnTo>
                <a:lnTo>
                  <a:pt x="3648" y="0"/>
                </a:lnTo>
              </a:path>
            </a:pathLst>
          </a:custGeom>
          <a:noFill/>
          <a:ln w="101600" cap="rnd" cmpd="sng">
            <a:solidFill>
              <a:srgbClr val="D49FFF"/>
            </a:solidFill>
            <a:prstDash val="solid"/>
            <a:round/>
            <a:headEnd type="none" w="med" len="med"/>
            <a:tailEnd type="triangle" w="med" len="med"/>
          </a:ln>
          <a:effectLst>
            <a:outerShdw dist="107763" dir="2700000" algn="ctr" rotWithShape="0">
              <a:schemeClr val="bg2"/>
            </a:outerShdw>
          </a:effectLst>
        </p:spPr>
        <p:txBody>
          <a:bodyPr lIns="82058" tIns="41029" rIns="82058" bIns="41029"/>
          <a:lstStyle/>
          <a:p>
            <a:pPr>
              <a:defRPr/>
            </a:pPr>
            <a:endParaRPr lang="fr-FR"/>
          </a:p>
        </p:txBody>
      </p:sp>
      <p:sp>
        <p:nvSpPr>
          <p:cNvPr id="17415" name="Rectangle 7"/>
          <p:cNvSpPr>
            <a:spLocks noChangeArrowheads="1"/>
          </p:cNvSpPr>
          <p:nvPr/>
        </p:nvSpPr>
        <p:spPr bwMode="auto">
          <a:xfrm>
            <a:off x="197717" y="780210"/>
            <a:ext cx="1803977" cy="1693306"/>
          </a:xfrm>
          <a:prstGeom prst="rect">
            <a:avLst/>
          </a:prstGeom>
          <a:noFill/>
          <a:ln w="12700">
            <a:noFill/>
            <a:miter lim="800000"/>
            <a:headEnd/>
            <a:tailEnd/>
          </a:ln>
        </p:spPr>
        <p:txBody>
          <a:bodyPr lIns="81204" tIns="39889" rIns="81204" bIns="39889">
            <a:spAutoFit/>
          </a:bodyPr>
          <a:lstStyle/>
          <a:p>
            <a:pPr eaLnBrk="1" hangingPunct="1">
              <a:lnSpc>
                <a:spcPct val="90000"/>
              </a:lnSpc>
              <a:spcBef>
                <a:spcPct val="50000"/>
              </a:spcBef>
            </a:pPr>
            <a:r>
              <a:rPr lang="en-US" altLang="en-US" sz="2000" b="1" dirty="0">
                <a:latin typeface="Arial" pitchFamily="34" charset="0"/>
              </a:rPr>
              <a:t>Product</a:t>
            </a:r>
          </a:p>
          <a:p>
            <a:pPr eaLnBrk="1" hangingPunct="1">
              <a:lnSpc>
                <a:spcPct val="90000"/>
              </a:lnSpc>
              <a:spcBef>
                <a:spcPct val="50000"/>
              </a:spcBef>
            </a:pPr>
            <a:r>
              <a:rPr lang="en-US" altLang="en-US" sz="2000" b="1" dirty="0">
                <a:latin typeface="Arial" pitchFamily="34" charset="0"/>
              </a:rPr>
              <a:t>Price</a:t>
            </a:r>
          </a:p>
          <a:p>
            <a:pPr eaLnBrk="1" hangingPunct="1">
              <a:lnSpc>
                <a:spcPct val="90000"/>
              </a:lnSpc>
              <a:spcBef>
                <a:spcPct val="50000"/>
              </a:spcBef>
            </a:pPr>
            <a:r>
              <a:rPr lang="en-US" altLang="en-US" sz="2000" b="1" dirty="0">
                <a:latin typeface="Arial" pitchFamily="34" charset="0"/>
              </a:rPr>
              <a:t>Place</a:t>
            </a:r>
          </a:p>
          <a:p>
            <a:pPr eaLnBrk="1" hangingPunct="1">
              <a:lnSpc>
                <a:spcPct val="90000"/>
              </a:lnSpc>
              <a:spcBef>
                <a:spcPct val="50000"/>
              </a:spcBef>
            </a:pPr>
            <a:r>
              <a:rPr lang="en-US" altLang="en-US" sz="2000" b="1" dirty="0">
                <a:latin typeface="Arial" pitchFamily="34" charset="0"/>
              </a:rPr>
              <a:t>Promotion</a:t>
            </a:r>
          </a:p>
        </p:txBody>
      </p:sp>
      <p:sp>
        <p:nvSpPr>
          <p:cNvPr id="17416" name="Rectangle 8"/>
          <p:cNvSpPr>
            <a:spLocks noChangeArrowheads="1"/>
          </p:cNvSpPr>
          <p:nvPr/>
        </p:nvSpPr>
        <p:spPr bwMode="auto">
          <a:xfrm>
            <a:off x="7107671" y="813828"/>
            <a:ext cx="1959841" cy="1650218"/>
          </a:xfrm>
          <a:prstGeom prst="rect">
            <a:avLst/>
          </a:prstGeom>
          <a:noFill/>
          <a:ln w="12700">
            <a:noFill/>
            <a:miter lim="800000"/>
            <a:headEnd/>
            <a:tailEnd/>
          </a:ln>
        </p:spPr>
        <p:txBody>
          <a:bodyPr lIns="81204" tIns="39889" rIns="81204" bIns="39889">
            <a:spAutoFit/>
          </a:bodyPr>
          <a:lstStyle/>
          <a:p>
            <a:pPr eaLnBrk="1" hangingPunct="1">
              <a:lnSpc>
                <a:spcPct val="90000"/>
              </a:lnSpc>
              <a:spcBef>
                <a:spcPct val="50000"/>
              </a:spcBef>
            </a:pPr>
            <a:r>
              <a:rPr lang="en-US" altLang="en-US" sz="2000" b="1" dirty="0">
                <a:latin typeface="Arial" pitchFamily="34" charset="0"/>
              </a:rPr>
              <a:t>Economic</a:t>
            </a:r>
          </a:p>
          <a:p>
            <a:pPr eaLnBrk="1" hangingPunct="1">
              <a:lnSpc>
                <a:spcPct val="90000"/>
              </a:lnSpc>
              <a:spcBef>
                <a:spcPct val="50000"/>
              </a:spcBef>
            </a:pPr>
            <a:r>
              <a:rPr lang="en-US" altLang="en-US" sz="2000" b="1" dirty="0">
                <a:latin typeface="Arial" pitchFamily="34" charset="0"/>
              </a:rPr>
              <a:t>Technological</a:t>
            </a:r>
          </a:p>
          <a:p>
            <a:pPr eaLnBrk="1" hangingPunct="1">
              <a:lnSpc>
                <a:spcPct val="90000"/>
              </a:lnSpc>
              <a:spcBef>
                <a:spcPct val="50000"/>
              </a:spcBef>
            </a:pPr>
            <a:r>
              <a:rPr lang="en-US" altLang="en-US" sz="2000" b="1" dirty="0">
                <a:latin typeface="Arial" pitchFamily="34" charset="0"/>
              </a:rPr>
              <a:t>Political</a:t>
            </a:r>
          </a:p>
          <a:p>
            <a:pPr eaLnBrk="1" hangingPunct="1">
              <a:lnSpc>
                <a:spcPct val="90000"/>
              </a:lnSpc>
              <a:spcBef>
                <a:spcPct val="50000"/>
              </a:spcBef>
            </a:pPr>
            <a:r>
              <a:rPr lang="en-US" altLang="en-US" sz="2000" b="1" dirty="0">
                <a:latin typeface="Arial" pitchFamily="34" charset="0"/>
              </a:rPr>
              <a:t>Cultural</a:t>
            </a:r>
          </a:p>
        </p:txBody>
      </p:sp>
      <p:sp>
        <p:nvSpPr>
          <p:cNvPr id="6153" name="AutoShape 9"/>
          <p:cNvSpPr>
            <a:spLocks noChangeArrowheads="1"/>
          </p:cNvSpPr>
          <p:nvPr/>
        </p:nvSpPr>
        <p:spPr bwMode="auto">
          <a:xfrm rot="16200000" flipH="1">
            <a:off x="4171645" y="2299413"/>
            <a:ext cx="627529" cy="611909"/>
          </a:xfrm>
          <a:prstGeom prst="rightArrow">
            <a:avLst>
              <a:gd name="adj1" fmla="val 75000"/>
              <a:gd name="adj2" fmla="val 52894"/>
            </a:avLst>
          </a:prstGeom>
          <a:solidFill>
            <a:srgbClr val="790015"/>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7418" name="Rectangle 10"/>
          <p:cNvSpPr>
            <a:spLocks noChangeArrowheads="1"/>
          </p:cNvSpPr>
          <p:nvPr/>
        </p:nvSpPr>
        <p:spPr bwMode="auto">
          <a:xfrm>
            <a:off x="7021080" y="2998975"/>
            <a:ext cx="2063750" cy="1188553"/>
          </a:xfrm>
          <a:prstGeom prst="rect">
            <a:avLst/>
          </a:prstGeom>
          <a:noFill/>
          <a:ln w="12700">
            <a:noFill/>
            <a:miter lim="800000"/>
            <a:headEnd/>
            <a:tailEnd/>
          </a:ln>
        </p:spPr>
        <p:txBody>
          <a:bodyPr lIns="81204" tIns="39889" rIns="81204" bIns="39889">
            <a:spAutoFit/>
          </a:bodyPr>
          <a:lstStyle/>
          <a:p>
            <a:pPr eaLnBrk="1" hangingPunct="1">
              <a:lnSpc>
                <a:spcPct val="90000"/>
              </a:lnSpc>
              <a:spcBef>
                <a:spcPct val="50000"/>
              </a:spcBef>
            </a:pPr>
            <a:r>
              <a:rPr lang="en-US" altLang="en-US" sz="2000" b="1" dirty="0">
                <a:latin typeface="Arial" pitchFamily="34" charset="0"/>
              </a:rPr>
              <a:t>Characteristics Affecting Consumer Behavior</a:t>
            </a:r>
          </a:p>
        </p:txBody>
      </p:sp>
      <p:sp>
        <p:nvSpPr>
          <p:cNvPr id="17419" name="Rectangle 11"/>
          <p:cNvSpPr>
            <a:spLocks noChangeArrowheads="1"/>
          </p:cNvSpPr>
          <p:nvPr/>
        </p:nvSpPr>
        <p:spPr bwMode="auto">
          <a:xfrm>
            <a:off x="180399" y="3049402"/>
            <a:ext cx="1959841" cy="911554"/>
          </a:xfrm>
          <a:prstGeom prst="rect">
            <a:avLst/>
          </a:prstGeom>
          <a:noFill/>
          <a:ln w="12700">
            <a:noFill/>
            <a:miter lim="800000"/>
            <a:headEnd/>
            <a:tailEnd/>
          </a:ln>
        </p:spPr>
        <p:txBody>
          <a:bodyPr lIns="81204" tIns="39889" rIns="81204" bIns="39889">
            <a:spAutoFit/>
          </a:bodyPr>
          <a:lstStyle/>
          <a:p>
            <a:pPr eaLnBrk="1" hangingPunct="1">
              <a:lnSpc>
                <a:spcPct val="90000"/>
              </a:lnSpc>
              <a:spcBef>
                <a:spcPct val="50000"/>
              </a:spcBef>
            </a:pPr>
            <a:r>
              <a:rPr lang="en-US" altLang="en-US" sz="2000" b="1" dirty="0">
                <a:latin typeface="Arial" pitchFamily="34" charset="0"/>
              </a:rPr>
              <a:t>Buyer’s Decision Process</a:t>
            </a:r>
          </a:p>
        </p:txBody>
      </p:sp>
      <p:sp>
        <p:nvSpPr>
          <p:cNvPr id="6156" name="AutoShape 12"/>
          <p:cNvSpPr>
            <a:spLocks noChangeArrowheads="1"/>
          </p:cNvSpPr>
          <p:nvPr/>
        </p:nvSpPr>
        <p:spPr bwMode="auto">
          <a:xfrm rot="16200000" flipH="1">
            <a:off x="4249321" y="4408921"/>
            <a:ext cx="610721" cy="611909"/>
          </a:xfrm>
          <a:prstGeom prst="rightArrow">
            <a:avLst>
              <a:gd name="adj1" fmla="val 75000"/>
              <a:gd name="adj2" fmla="val 51477"/>
            </a:avLst>
          </a:prstGeom>
          <a:solidFill>
            <a:srgbClr val="790015"/>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7421" name="Rectangle 13"/>
          <p:cNvSpPr>
            <a:spLocks noChangeArrowheads="1"/>
          </p:cNvSpPr>
          <p:nvPr/>
        </p:nvSpPr>
        <p:spPr bwMode="auto">
          <a:xfrm>
            <a:off x="180399" y="5116887"/>
            <a:ext cx="2167659" cy="1219330"/>
          </a:xfrm>
          <a:prstGeom prst="rect">
            <a:avLst/>
          </a:prstGeom>
          <a:noFill/>
          <a:ln w="12700">
            <a:noFill/>
            <a:miter lim="800000"/>
            <a:headEnd/>
            <a:tailEnd/>
          </a:ln>
        </p:spPr>
        <p:txBody>
          <a:bodyPr lIns="81204" tIns="39889" rIns="81204" bIns="39889">
            <a:spAutoFit/>
          </a:bodyPr>
          <a:lstStyle/>
          <a:p>
            <a:pPr eaLnBrk="1" hangingPunct="1">
              <a:lnSpc>
                <a:spcPct val="90000"/>
              </a:lnSpc>
              <a:spcBef>
                <a:spcPct val="50000"/>
              </a:spcBef>
            </a:pPr>
            <a:r>
              <a:rPr lang="en-US" altLang="en-US" sz="2000" b="1" dirty="0">
                <a:latin typeface="Arial" pitchFamily="34" charset="0"/>
              </a:rPr>
              <a:t>Product Choice</a:t>
            </a:r>
          </a:p>
          <a:p>
            <a:pPr eaLnBrk="1" hangingPunct="1">
              <a:lnSpc>
                <a:spcPct val="90000"/>
              </a:lnSpc>
              <a:spcBef>
                <a:spcPct val="50000"/>
              </a:spcBef>
            </a:pPr>
            <a:r>
              <a:rPr lang="en-US" altLang="en-US" sz="2000" b="1" dirty="0">
                <a:latin typeface="Arial" pitchFamily="34" charset="0"/>
              </a:rPr>
              <a:t>Brand Choice</a:t>
            </a:r>
          </a:p>
          <a:p>
            <a:pPr eaLnBrk="1" hangingPunct="1">
              <a:lnSpc>
                <a:spcPct val="90000"/>
              </a:lnSpc>
              <a:spcBef>
                <a:spcPct val="50000"/>
              </a:spcBef>
            </a:pPr>
            <a:r>
              <a:rPr lang="en-US" altLang="en-US" sz="2000" b="1" dirty="0">
                <a:latin typeface="Arial" pitchFamily="34" charset="0"/>
              </a:rPr>
              <a:t>Dealer Choice</a:t>
            </a:r>
          </a:p>
        </p:txBody>
      </p:sp>
      <p:sp>
        <p:nvSpPr>
          <p:cNvPr id="17422" name="AutoShape 14"/>
          <p:cNvSpPr>
            <a:spLocks noChangeArrowheads="1"/>
          </p:cNvSpPr>
          <p:nvPr/>
        </p:nvSpPr>
        <p:spPr bwMode="auto">
          <a:xfrm>
            <a:off x="6977785" y="5018835"/>
            <a:ext cx="1769341" cy="1485254"/>
          </a:xfrm>
          <a:prstGeom prst="wedgeRoundRectCallout">
            <a:avLst>
              <a:gd name="adj1" fmla="val -41727"/>
              <a:gd name="adj2" fmla="val 66667"/>
              <a:gd name="adj3" fmla="val 16667"/>
            </a:avLst>
          </a:prstGeom>
          <a:noFill/>
          <a:ln w="12700">
            <a:noFill/>
            <a:miter lim="800000"/>
            <a:headEnd/>
            <a:tailEnd/>
          </a:ln>
        </p:spPr>
        <p:txBody>
          <a:bodyPr lIns="81204" tIns="39889" rIns="81204" bIns="39889">
            <a:spAutoFit/>
          </a:bodyPr>
          <a:lstStyle/>
          <a:p>
            <a:pPr eaLnBrk="1" hangingPunct="1">
              <a:lnSpc>
                <a:spcPct val="90000"/>
              </a:lnSpc>
              <a:spcBef>
                <a:spcPct val="50000"/>
              </a:spcBef>
            </a:pPr>
            <a:r>
              <a:rPr lang="en-US" altLang="en-US" sz="2000" b="1" dirty="0">
                <a:latin typeface="Arial" pitchFamily="34" charset="0"/>
              </a:rPr>
              <a:t>Purchase Timing</a:t>
            </a:r>
          </a:p>
          <a:p>
            <a:pPr eaLnBrk="1" hangingPunct="1">
              <a:lnSpc>
                <a:spcPct val="90000"/>
              </a:lnSpc>
              <a:spcBef>
                <a:spcPct val="50000"/>
              </a:spcBef>
            </a:pPr>
            <a:r>
              <a:rPr lang="en-US" altLang="en-US" sz="2000" b="1" dirty="0">
                <a:latin typeface="Arial" pitchFamily="34" charset="0"/>
              </a:rPr>
              <a:t>Purchase Amount</a:t>
            </a:r>
          </a:p>
        </p:txBody>
      </p:sp>
    </p:spTree>
  </p:cSld>
  <p:clrMapOvr>
    <a:masterClrMapping/>
  </p:clrMapOvr>
  <p:transition spd="slow">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12148" y="-19610"/>
            <a:ext cx="5696238" cy="1120588"/>
          </a:xfrm>
          <a:ln cap="flat"/>
        </p:spPr>
        <p:txBody>
          <a:bodyPr rtlCol="0">
            <a:normAutofit/>
          </a:bodyPr>
          <a:lstStyle/>
          <a:p>
            <a:pPr defTabSz="676981">
              <a:defRPr/>
            </a:pPr>
            <a:r>
              <a:rPr lang="en-US" altLang="en-US" sz="3300" dirty="0"/>
              <a:t>Characteristics Affecting </a:t>
            </a:r>
            <a:br>
              <a:rPr lang="en-US" altLang="en-US" sz="3300" dirty="0"/>
            </a:br>
            <a:r>
              <a:rPr lang="en-US" altLang="en-US" sz="3300" dirty="0"/>
              <a:t>Consumer Behavior</a:t>
            </a:r>
          </a:p>
        </p:txBody>
      </p:sp>
      <p:sp>
        <p:nvSpPr>
          <p:cNvPr id="7171" name="Oval 3"/>
          <p:cNvSpPr>
            <a:spLocks noChangeArrowheads="1"/>
          </p:cNvSpPr>
          <p:nvPr/>
        </p:nvSpPr>
        <p:spPr bwMode="auto">
          <a:xfrm>
            <a:off x="837045" y="1283074"/>
            <a:ext cx="7539182" cy="5233147"/>
          </a:xfrm>
          <a:prstGeom prst="ellipse">
            <a:avLst/>
          </a:prstGeom>
          <a:gradFill rotWithShape="0">
            <a:gsLst>
              <a:gs pos="0">
                <a:srgbClr val="DC0081"/>
              </a:gs>
              <a:gs pos="100000">
                <a:srgbClr val="FFFFFF"/>
              </a:gs>
            </a:gsLst>
            <a:path path="shape">
              <a:fillToRect l="50000" t="50000" r="50000" b="50000"/>
            </a:path>
          </a:gradFill>
          <a:ln w="12700">
            <a:solidFill>
              <a:srgbClr val="000000"/>
            </a:solidFill>
            <a:round/>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7172" name="Oval 4"/>
          <p:cNvSpPr>
            <a:spLocks noChangeArrowheads="1"/>
          </p:cNvSpPr>
          <p:nvPr/>
        </p:nvSpPr>
        <p:spPr bwMode="auto">
          <a:xfrm>
            <a:off x="1529773" y="1888191"/>
            <a:ext cx="6153727" cy="4090147"/>
          </a:xfrm>
          <a:prstGeom prst="ellipse">
            <a:avLst/>
          </a:prstGeom>
          <a:gradFill rotWithShape="0">
            <a:gsLst>
              <a:gs pos="0">
                <a:srgbClr val="8901F3"/>
              </a:gs>
              <a:gs pos="100000">
                <a:srgbClr val="AC4DF7"/>
              </a:gs>
            </a:gsLst>
            <a:path path="shape">
              <a:fillToRect l="50000" t="50000" r="50000" b="50000"/>
            </a:path>
          </a:gradFill>
          <a:ln w="12700">
            <a:solidFill>
              <a:schemeClr val="tx1"/>
            </a:solidFill>
            <a:round/>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7173" name="Oval 5"/>
          <p:cNvSpPr>
            <a:spLocks noChangeArrowheads="1"/>
          </p:cNvSpPr>
          <p:nvPr/>
        </p:nvSpPr>
        <p:spPr bwMode="auto">
          <a:xfrm>
            <a:off x="2222500" y="2493309"/>
            <a:ext cx="4699000" cy="2947147"/>
          </a:xfrm>
          <a:prstGeom prst="ellipse">
            <a:avLst/>
          </a:prstGeom>
          <a:gradFill rotWithShape="0">
            <a:gsLst>
              <a:gs pos="0">
                <a:srgbClr val="114FFB"/>
              </a:gs>
              <a:gs pos="100000">
                <a:srgbClr val="2961FB"/>
              </a:gs>
            </a:gsLst>
            <a:path path="shape">
              <a:fillToRect l="50000" t="50000" r="50000" b="50000"/>
            </a:path>
          </a:gradFill>
          <a:ln w="12700">
            <a:solidFill>
              <a:schemeClr val="tx1"/>
            </a:solidFill>
            <a:round/>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7174" name="Oval 6"/>
          <p:cNvSpPr>
            <a:spLocks noChangeArrowheads="1"/>
          </p:cNvSpPr>
          <p:nvPr/>
        </p:nvSpPr>
        <p:spPr bwMode="auto">
          <a:xfrm>
            <a:off x="2984500" y="3031191"/>
            <a:ext cx="3175000" cy="1871382"/>
          </a:xfrm>
          <a:prstGeom prst="ellipse">
            <a:avLst/>
          </a:prstGeom>
          <a:gradFill rotWithShape="0">
            <a:gsLst>
              <a:gs pos="0">
                <a:srgbClr val="00B7A5"/>
              </a:gs>
              <a:gs pos="100000">
                <a:srgbClr val="FFFFFF"/>
              </a:gs>
            </a:gsLst>
            <a:path path="shape">
              <a:fillToRect l="50000" t="50000" r="50000" b="50000"/>
            </a:path>
          </a:gradFill>
          <a:ln w="12700">
            <a:solidFill>
              <a:schemeClr val="tx1"/>
            </a:solidFill>
            <a:round/>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7175" name="Oval 7"/>
          <p:cNvSpPr>
            <a:spLocks noChangeArrowheads="1"/>
          </p:cNvSpPr>
          <p:nvPr/>
        </p:nvSpPr>
        <p:spPr bwMode="auto">
          <a:xfrm>
            <a:off x="3607955" y="3501838"/>
            <a:ext cx="1928091" cy="997324"/>
          </a:xfrm>
          <a:prstGeom prst="ellipse">
            <a:avLst/>
          </a:prstGeom>
          <a:solidFill>
            <a:schemeClr val="accent1"/>
          </a:solidFill>
          <a:ln w="12700">
            <a:solidFill>
              <a:schemeClr val="tx1"/>
            </a:solidFill>
            <a:round/>
            <a:headEnd/>
            <a:tailEnd/>
          </a:ln>
          <a:effectLst>
            <a:outerShdw dist="107763" dir="2700000" algn="ctr" rotWithShape="0">
              <a:schemeClr val="tx1"/>
            </a:outerShdw>
          </a:effectLst>
        </p:spPr>
        <p:txBody>
          <a:bodyPr wrap="none" lIns="81204" tIns="39889" rIns="81204" bIns="39889" anchor="ctr"/>
          <a:lstStyle/>
          <a:p>
            <a:pPr algn="ctr" eaLnBrk="1" hangingPunct="1">
              <a:lnSpc>
                <a:spcPct val="90000"/>
              </a:lnSpc>
              <a:defRPr/>
            </a:pPr>
            <a:r>
              <a:rPr lang="en-US" altLang="en-US" sz="2900" b="1" dirty="0">
                <a:latin typeface="Arial" pitchFamily="34" charset="0"/>
              </a:rPr>
              <a:t>Buyer</a:t>
            </a:r>
          </a:p>
        </p:txBody>
      </p:sp>
      <p:sp>
        <p:nvSpPr>
          <p:cNvPr id="18440" name="Rectangle 8"/>
          <p:cNvSpPr>
            <a:spLocks noChangeArrowheads="1"/>
          </p:cNvSpPr>
          <p:nvPr/>
        </p:nvSpPr>
        <p:spPr bwMode="auto">
          <a:xfrm>
            <a:off x="3325091" y="3227295"/>
            <a:ext cx="2573194" cy="426806"/>
          </a:xfrm>
          <a:prstGeom prst="rect">
            <a:avLst/>
          </a:prstGeom>
          <a:noFill/>
          <a:ln w="12700">
            <a:noFill/>
            <a:miter lim="800000"/>
            <a:headEnd/>
            <a:tailEnd/>
          </a:ln>
        </p:spPr>
        <p:txBody>
          <a:bodyPr lIns="81204" tIns="39889" rIns="81204" bIns="39889">
            <a:spAutoFit/>
          </a:bodyPr>
          <a:lstStyle/>
          <a:p>
            <a:pPr algn="ctr" eaLnBrk="1" hangingPunct="1">
              <a:lnSpc>
                <a:spcPct val="90000"/>
              </a:lnSpc>
            </a:pPr>
            <a:r>
              <a:rPr lang="en-US" altLang="en-US" sz="2500" b="1" dirty="0">
                <a:latin typeface="Arial" pitchFamily="34" charset="0"/>
              </a:rPr>
              <a:t>Psychological</a:t>
            </a:r>
          </a:p>
        </p:txBody>
      </p:sp>
      <p:sp>
        <p:nvSpPr>
          <p:cNvPr id="18441" name="Rectangle 9"/>
          <p:cNvSpPr>
            <a:spLocks noChangeArrowheads="1"/>
          </p:cNvSpPr>
          <p:nvPr/>
        </p:nvSpPr>
        <p:spPr bwMode="auto">
          <a:xfrm>
            <a:off x="3740727" y="2622177"/>
            <a:ext cx="1779444" cy="426806"/>
          </a:xfrm>
          <a:prstGeom prst="rect">
            <a:avLst/>
          </a:prstGeom>
          <a:noFill/>
          <a:ln w="12700">
            <a:noFill/>
            <a:miter lim="800000"/>
            <a:headEnd/>
            <a:tailEnd/>
          </a:ln>
        </p:spPr>
        <p:txBody>
          <a:bodyPr lIns="81204" tIns="39889" rIns="81204" bIns="39889">
            <a:spAutoFit/>
          </a:bodyPr>
          <a:lstStyle/>
          <a:p>
            <a:pPr algn="ctr" eaLnBrk="1" hangingPunct="1">
              <a:lnSpc>
                <a:spcPct val="90000"/>
              </a:lnSpc>
            </a:pPr>
            <a:r>
              <a:rPr lang="en-US" altLang="en-US" sz="2500" b="1" dirty="0">
                <a:latin typeface="Arial" pitchFamily="34" charset="0"/>
              </a:rPr>
              <a:t>Personal</a:t>
            </a:r>
          </a:p>
        </p:txBody>
      </p:sp>
      <p:sp>
        <p:nvSpPr>
          <p:cNvPr id="18442" name="Rectangle 10"/>
          <p:cNvSpPr>
            <a:spLocks noChangeArrowheads="1"/>
          </p:cNvSpPr>
          <p:nvPr/>
        </p:nvSpPr>
        <p:spPr bwMode="auto">
          <a:xfrm>
            <a:off x="4014932" y="2018461"/>
            <a:ext cx="1108163" cy="426806"/>
          </a:xfrm>
          <a:prstGeom prst="rect">
            <a:avLst/>
          </a:prstGeom>
          <a:noFill/>
          <a:ln w="12700">
            <a:noFill/>
            <a:miter lim="800000"/>
            <a:headEnd/>
            <a:tailEnd/>
          </a:ln>
        </p:spPr>
        <p:txBody>
          <a:bodyPr wrap="none" lIns="81204" tIns="39889" rIns="81204" bIns="39889">
            <a:spAutoFit/>
          </a:bodyPr>
          <a:lstStyle/>
          <a:p>
            <a:pPr algn="ctr" eaLnBrk="1" hangingPunct="1">
              <a:lnSpc>
                <a:spcPct val="90000"/>
              </a:lnSpc>
            </a:pPr>
            <a:r>
              <a:rPr lang="en-US" altLang="en-US" sz="2500" b="1" dirty="0">
                <a:latin typeface="Arial" pitchFamily="34" charset="0"/>
              </a:rPr>
              <a:t>Social</a:t>
            </a:r>
          </a:p>
        </p:txBody>
      </p:sp>
      <p:sp>
        <p:nvSpPr>
          <p:cNvPr id="18443" name="Rectangle 11"/>
          <p:cNvSpPr>
            <a:spLocks noChangeArrowheads="1"/>
          </p:cNvSpPr>
          <p:nvPr/>
        </p:nvSpPr>
        <p:spPr bwMode="auto">
          <a:xfrm>
            <a:off x="3924012" y="1413343"/>
            <a:ext cx="1286096" cy="426806"/>
          </a:xfrm>
          <a:prstGeom prst="rect">
            <a:avLst/>
          </a:prstGeom>
          <a:noFill/>
          <a:ln w="12700">
            <a:noFill/>
            <a:miter lim="800000"/>
            <a:headEnd/>
            <a:tailEnd/>
          </a:ln>
        </p:spPr>
        <p:txBody>
          <a:bodyPr wrap="none" lIns="81204" tIns="39889" rIns="81204" bIns="39889">
            <a:spAutoFit/>
          </a:bodyPr>
          <a:lstStyle/>
          <a:p>
            <a:pPr algn="ctr" eaLnBrk="1" hangingPunct="1">
              <a:lnSpc>
                <a:spcPct val="90000"/>
              </a:lnSpc>
            </a:pPr>
            <a:r>
              <a:rPr lang="en-US" altLang="en-US" sz="2500" b="1" dirty="0">
                <a:latin typeface="Arial" pitchFamily="34" charset="0"/>
              </a:rPr>
              <a:t>Culture</a:t>
            </a:r>
          </a:p>
        </p:txBody>
      </p:sp>
    </p:spTree>
  </p:cSld>
  <p:clrMapOvr>
    <a:masterClrMapping/>
  </p:clrMapOvr>
  <p:transition spd="slow">
    <p:random/>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621</Words>
  <Application>Microsoft Office PowerPoint</Application>
  <PresentationFormat>Affichage à l'écran (4:3)</PresentationFormat>
  <Paragraphs>57</Paragraphs>
  <Slides>2</Slides>
  <Notes>2</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Model of Consumer Behavior</vt:lpstr>
      <vt:lpstr>Characteristics Affecting  Consumer Behavior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of Consumer Behavior</dc:title>
  <dc:creator>nsc</dc:creator>
  <cp:lastModifiedBy>nsc</cp:lastModifiedBy>
  <cp:revision>1</cp:revision>
  <dcterms:created xsi:type="dcterms:W3CDTF">2023-11-09T08:55:22Z</dcterms:created>
  <dcterms:modified xsi:type="dcterms:W3CDTF">2023-11-09T08:55:42Z</dcterms:modified>
</cp:coreProperties>
</file>