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76308-6719-40E2-B20C-9FDA1CF38B0B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0CA04-F1FA-4FD6-9C75-0D91658A487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558" y="1633257"/>
            <a:ext cx="1047750" cy="58270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489" y="1599640"/>
            <a:ext cx="4045238" cy="21963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1273" y="1599640"/>
            <a:ext cx="4045239" cy="21963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489" y="3930463"/>
            <a:ext cx="8229023" cy="21963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3AF74-BB31-4E93-BE05-4CC514E12764}" type="datetimeFigureOut">
              <a:rPr lang="fr-FR" smtClean="0"/>
              <a:t>09/11/2023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8B9B8-F743-482D-810E-92DF4C43AA1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2148" y="19610"/>
            <a:ext cx="7718136" cy="1014132"/>
          </a:xfrm>
          <a:ln cap="flat"/>
        </p:spPr>
        <p:txBody>
          <a:bodyPr rtlCol="0">
            <a:normAutofit fontScale="90000"/>
          </a:bodyPr>
          <a:lstStyle/>
          <a:p>
            <a:pPr defTabSz="676981">
              <a:defRPr/>
            </a:pPr>
            <a:r>
              <a:rPr lang="en-US" altLang="en-US" dirty="0">
                <a:solidFill>
                  <a:schemeClr val="accent3">
                    <a:shade val="75000"/>
                  </a:schemeClr>
                </a:solidFill>
              </a:rPr>
              <a:t>Factors Affecting Consumer Behavior:</a:t>
            </a:r>
            <a:r>
              <a:rPr lang="en-US" altLang="en-US" sz="3300" dirty="0">
                <a:solidFill>
                  <a:schemeClr val="accent3">
                    <a:shade val="75000"/>
                  </a:schemeClr>
                </a:solidFill>
              </a:rPr>
              <a:t/>
            </a:r>
            <a:br>
              <a:rPr lang="en-US" altLang="en-US" sz="3300" dirty="0">
                <a:solidFill>
                  <a:schemeClr val="accent3">
                    <a:shade val="75000"/>
                  </a:schemeClr>
                </a:solidFill>
              </a:rPr>
            </a:br>
            <a:r>
              <a:rPr lang="en-US" altLang="en-US" dirty="0">
                <a:solidFill>
                  <a:schemeClr val="accent3">
                    <a:shade val="75000"/>
                  </a:schemeClr>
                </a:solidFill>
              </a:rPr>
              <a:t>Culture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sz="half" idx="3"/>
          </p:nvPr>
        </p:nvSpPr>
        <p:spPr>
          <a:xfrm>
            <a:off x="490682" y="1283074"/>
            <a:ext cx="8093364" cy="1871382"/>
          </a:xfrm>
          <a:gradFill rotWithShape="0">
            <a:gsLst>
              <a:gs pos="0">
                <a:srgbClr val="F57B49"/>
              </a:gs>
              <a:gs pos="100000">
                <a:srgbClr val="F6885C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414141"/>
            </a:solidFill>
          </a:ln>
          <a:effectLst>
            <a:outerShdw dist="107763" dir="2700000" algn="ctr" rotWithShape="0">
              <a:srgbClr val="414141"/>
            </a:outerShdw>
          </a:effectLst>
        </p:spPr>
        <p:txBody>
          <a:bodyPr lIns="81204" tIns="39889" rIns="81204" bIns="39889">
            <a:normAutofit/>
          </a:bodyPr>
          <a:lstStyle/>
          <a:p>
            <a:pPr marL="274288" indent="-274288">
              <a:buClr>
                <a:srgbClr val="F57B49"/>
              </a:buClr>
              <a:buFont typeface="Wingdings 2"/>
              <a:buChar char=""/>
              <a:defRPr/>
            </a:pPr>
            <a:r>
              <a:rPr lang="en-US" altLang="en-US" sz="2900" dirty="0">
                <a:solidFill>
                  <a:srgbClr val="FFFFFF"/>
                </a:solidFill>
              </a:rPr>
              <a:t>Most basic cause of a person's wants and behavior.</a:t>
            </a:r>
          </a:p>
          <a:p>
            <a:pPr marL="274288" indent="-274288">
              <a:buClr>
                <a:srgbClr val="F57B49"/>
              </a:buClr>
              <a:buFont typeface="Wingdings 2"/>
              <a:buChar char=""/>
              <a:defRPr/>
            </a:pPr>
            <a:r>
              <a:rPr lang="en-US" altLang="en-US" sz="2900" dirty="0">
                <a:solidFill>
                  <a:srgbClr val="FFFFFF"/>
                </a:solidFill>
              </a:rPr>
              <a:t>Values</a:t>
            </a:r>
          </a:p>
          <a:p>
            <a:pPr marL="274288" indent="-274288">
              <a:buClr>
                <a:srgbClr val="F57B49"/>
              </a:buClr>
              <a:buFont typeface="Wingdings 2"/>
              <a:buChar char=""/>
              <a:defRPr/>
            </a:pPr>
            <a:r>
              <a:rPr lang="en-US" altLang="en-US" sz="2900" dirty="0">
                <a:solidFill>
                  <a:srgbClr val="FFFFFF"/>
                </a:solidFill>
              </a:rPr>
              <a:t>Perceptions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4641273" y="3361765"/>
            <a:ext cx="4216977" cy="3093690"/>
          </a:xfrm>
          <a:prstGeom prst="rect">
            <a:avLst/>
          </a:prstGeom>
          <a:gradFill rotWithShape="0">
            <a:gsLst>
              <a:gs pos="0">
                <a:srgbClr val="FDE3BA"/>
              </a:gs>
              <a:gs pos="100000">
                <a:srgbClr val="FDE6C1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414141"/>
            </a:solidFill>
            <a:miter lim="800000"/>
            <a:headEnd/>
            <a:tailEnd/>
          </a:ln>
          <a:effectLst>
            <a:outerShdw dist="107763" dir="2700000" algn="ctr" rotWithShape="0">
              <a:srgbClr val="414141"/>
            </a:outerShdw>
          </a:effectLst>
        </p:spPr>
        <p:txBody>
          <a:bodyPr lIns="81204" tIns="39889" rIns="81204" bIns="39889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 "/>
              <a:defRPr/>
            </a:pPr>
            <a:r>
              <a:rPr lang="en-US" altLang="en-US" sz="2200" b="1" dirty="0">
                <a:solidFill>
                  <a:srgbClr val="414141"/>
                </a:solidFill>
                <a:latin typeface="Arial" pitchFamily="34" charset="0"/>
              </a:rPr>
              <a:t>Social Class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 People within a social class          tend to exhibit similar buying behavior.</a:t>
            </a:r>
            <a:endParaRPr lang="en-US" altLang="en-US" b="1" dirty="0">
              <a:solidFill>
                <a:srgbClr val="41414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b="1" dirty="0">
                <a:solidFill>
                  <a:srgbClr val="414141"/>
                </a:solidFill>
                <a:latin typeface="Arial" pitchFamily="34" charset="0"/>
              </a:rPr>
              <a:t> </a:t>
            </a: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Occupation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 Income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 Education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 Wealth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77092" y="3361765"/>
            <a:ext cx="4216977" cy="3179867"/>
          </a:xfrm>
          <a:prstGeom prst="rect">
            <a:avLst/>
          </a:prstGeom>
          <a:gradFill rotWithShape="0">
            <a:gsLst>
              <a:gs pos="0">
                <a:srgbClr val="FDE3BA"/>
              </a:gs>
              <a:gs pos="100000">
                <a:srgbClr val="FDE6C1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414141"/>
            </a:solidFill>
            <a:miter lim="800000"/>
            <a:headEnd/>
            <a:tailEnd/>
          </a:ln>
          <a:effectLst>
            <a:outerShdw dist="107763" dir="2700000" algn="ctr" rotWithShape="0">
              <a:srgbClr val="414141"/>
            </a:outerShdw>
          </a:effectLst>
        </p:spPr>
        <p:txBody>
          <a:bodyPr lIns="81204" tIns="39889" rIns="81204" bIns="39889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 "/>
              <a:defRPr/>
            </a:pPr>
            <a:r>
              <a:rPr lang="en-US" altLang="en-US" sz="2200" b="1" dirty="0">
                <a:solidFill>
                  <a:srgbClr val="414141"/>
                </a:solidFill>
                <a:latin typeface="Arial" pitchFamily="34" charset="0"/>
              </a:rPr>
              <a:t>Subculture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 Groups of people with shared value systems based on common life experiences.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 North Indian Consumers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 African American Consumers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 Asian American Consumers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57B49"/>
              </a:buClr>
              <a:buFontTx/>
              <a:buChar char="•"/>
              <a:defRPr/>
            </a:pPr>
            <a:r>
              <a:rPr lang="en-US" altLang="en-US" sz="2000" b="1" dirty="0">
                <a:solidFill>
                  <a:srgbClr val="414141"/>
                </a:solidFill>
                <a:latin typeface="Arial" pitchFamily="34" charset="0"/>
              </a:rPr>
              <a:t> Mature Consumers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Factors Affecting Consumer Behavior: Culture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Affecting Consumer Behavior: Culture</dc:title>
  <dc:creator>nsc</dc:creator>
  <cp:lastModifiedBy>nsc</cp:lastModifiedBy>
  <cp:revision>1</cp:revision>
  <dcterms:created xsi:type="dcterms:W3CDTF">2023-11-09T08:57:15Z</dcterms:created>
  <dcterms:modified xsi:type="dcterms:W3CDTF">2023-11-09T08:57:32Z</dcterms:modified>
</cp:coreProperties>
</file>