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3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85" autoAdjust="0"/>
    <p:restoredTop sz="94660"/>
  </p:normalViewPr>
  <p:slideViewPr>
    <p:cSldViewPr>
      <p:cViewPr varScale="1">
        <p:scale>
          <a:sx n="63" d="100"/>
          <a:sy n="63" d="100"/>
        </p:scale>
        <p:origin x="-8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3240360"/>
          </a:xfrm>
        </p:spPr>
        <p:txBody>
          <a:bodyPr>
            <a:normAutofit fontScale="90000"/>
          </a:bodyPr>
          <a:lstStyle/>
          <a:p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of Blida 2</a:t>
            </a:r>
            <a:br>
              <a:rPr lang="fr-F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of Arts and 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Languages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Department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of English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fr-FR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Module: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Educational Psychology for Adolescents</a:t>
            </a:r>
            <a:endParaRPr lang="en-US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43608" y="4365104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fr-F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Level</a:t>
            </a:r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M2 </a:t>
            </a:r>
            <a:b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Teacher</a:t>
            </a:r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Ms. KELAM</a:t>
            </a:r>
            <a:b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Implication for teaching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76064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600" b="1" dirty="0" smtClean="0"/>
              <a:t>Learners expect their teachers: </a:t>
            </a:r>
          </a:p>
          <a:p>
            <a:pPr>
              <a:buFont typeface="Wingdings" pitchFamily="2" charset="2"/>
              <a:buChar char="ü"/>
            </a:pPr>
            <a:r>
              <a:rPr lang="en-US" sz="3600" dirty="0" smtClean="0"/>
              <a:t>To deliver interesting lessons </a:t>
            </a:r>
          </a:p>
          <a:p>
            <a:pPr>
              <a:buFont typeface="Wingdings" pitchFamily="2" charset="2"/>
              <a:buChar char="ü"/>
            </a:pPr>
            <a:r>
              <a:rPr lang="en-US" sz="3600" dirty="0" smtClean="0"/>
              <a:t>To clarify the confusion they have in their English learning.</a:t>
            </a:r>
          </a:p>
          <a:p>
            <a:pPr>
              <a:buFont typeface="Wingdings" pitchFamily="2" charset="2"/>
              <a:buChar char="ü"/>
            </a:pPr>
            <a:r>
              <a:rPr lang="en-US" sz="3600" dirty="0" smtClean="0"/>
              <a:t>To take charge of their learning.</a:t>
            </a:r>
          </a:p>
          <a:p>
            <a:pPr>
              <a:buNone/>
            </a:pPr>
            <a:r>
              <a:rPr lang="en-US" sz="3600" b="1" dirty="0" smtClean="0"/>
              <a:t>		</a:t>
            </a:r>
          </a:p>
          <a:p>
            <a:pPr>
              <a:buNone/>
            </a:pPr>
            <a:r>
              <a:rPr lang="en-US" sz="3600" b="1" dirty="0" smtClean="0"/>
              <a:t>	Understanding these beliefs </a:t>
            </a:r>
            <a:r>
              <a:rPr lang="en-US" sz="3600" dirty="0" smtClean="0"/>
              <a:t>should </a:t>
            </a:r>
            <a:r>
              <a:rPr lang="en-US" sz="3600" b="1" dirty="0" smtClean="0"/>
              <a:t>help</a:t>
            </a:r>
            <a:r>
              <a:rPr lang="en-US" sz="3600" dirty="0" smtClean="0"/>
              <a:t> teachers </a:t>
            </a:r>
            <a:r>
              <a:rPr lang="en-US" sz="3600" b="1" dirty="0" smtClean="0"/>
              <a:t>develop the kind of behaviors </a:t>
            </a:r>
            <a:r>
              <a:rPr lang="en-US" sz="3600" dirty="0" smtClean="0"/>
              <a:t>that are likely </a:t>
            </a:r>
            <a:r>
              <a:rPr lang="en-US" sz="3600" b="1" dirty="0" smtClean="0"/>
              <a:t>to influence </a:t>
            </a:r>
            <a:r>
              <a:rPr lang="en-US" sz="3600" dirty="0" smtClean="0"/>
              <a:t>their </a:t>
            </a:r>
            <a:r>
              <a:rPr lang="en-US" sz="3600" b="1" dirty="0" smtClean="0"/>
              <a:t>students’ learning.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4" name="Étoile à 5 branches 3"/>
          <p:cNvSpPr/>
          <p:nvPr/>
        </p:nvSpPr>
        <p:spPr>
          <a:xfrm>
            <a:off x="0" y="3789040"/>
            <a:ext cx="611560" cy="50405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Learners’ Needs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80728"/>
            <a:ext cx="8892480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English adolescent learners </a:t>
            </a:r>
            <a:r>
              <a:rPr lang="en-US" b="1" dirty="0" smtClean="0"/>
              <a:t>have different needs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0070C0"/>
                </a:solidFill>
              </a:rPr>
              <a:t>cognitive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B050"/>
                </a:solidFill>
              </a:rPr>
              <a:t>social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2"/>
                </a:solidFill>
              </a:rPr>
              <a:t>affective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chemeClr val="accent6"/>
                </a:solidFill>
              </a:rPr>
              <a:t>psychomotor.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>
                <a:solidFill>
                  <a:srgbClr val="FF0000"/>
                </a:solidFill>
              </a:rPr>
              <a:t>Q:</a:t>
            </a:r>
            <a:r>
              <a:rPr lang="en-US" dirty="0" smtClean="0"/>
              <a:t> </a:t>
            </a:r>
            <a:r>
              <a:rPr lang="en-US" b="1" dirty="0" smtClean="0"/>
              <a:t>what are these needs? 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	In order </a:t>
            </a:r>
            <a:r>
              <a:rPr lang="en-US" b="1" dirty="0" smtClean="0"/>
              <a:t>to meet these needs </a:t>
            </a:r>
            <a:r>
              <a:rPr lang="en-US" dirty="0" smtClean="0"/>
              <a:t>in the classroom. Teachers should </a:t>
            </a:r>
            <a:r>
              <a:rPr lang="en-US" b="1" dirty="0" smtClean="0">
                <a:solidFill>
                  <a:srgbClr val="7030A0"/>
                </a:solidFill>
              </a:rPr>
              <a:t>consider</a:t>
            </a:r>
            <a:r>
              <a:rPr lang="en-US" dirty="0" smtClean="0">
                <a:solidFill>
                  <a:srgbClr val="7030A0"/>
                </a:solidFill>
              </a:rPr>
              <a:t> their </a:t>
            </a:r>
            <a:r>
              <a:rPr lang="en-US" b="1" dirty="0" smtClean="0">
                <a:solidFill>
                  <a:srgbClr val="7030A0"/>
                </a:solidFill>
              </a:rPr>
              <a:t>learners needs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both when </a:t>
            </a:r>
            <a:r>
              <a:rPr lang="en-US" b="1" dirty="0" smtClean="0">
                <a:solidFill>
                  <a:srgbClr val="00B050"/>
                </a:solidFill>
              </a:rPr>
              <a:t>selecting their teaching materials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teaching methodology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Étoile à 5 branches 3"/>
          <p:cNvSpPr/>
          <p:nvPr/>
        </p:nvSpPr>
        <p:spPr>
          <a:xfrm>
            <a:off x="179512" y="3212976"/>
            <a:ext cx="611560" cy="50405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Class Management and Interaction 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692696"/>
            <a:ext cx="8964488" cy="61653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According to </a:t>
            </a:r>
            <a:r>
              <a:rPr lang="en-US" dirty="0" smtClean="0">
                <a:solidFill>
                  <a:srgbClr val="FF0000"/>
                </a:solidFill>
              </a:rPr>
              <a:t>Good and </a:t>
            </a:r>
            <a:r>
              <a:rPr lang="en-US" dirty="0" err="1" smtClean="0">
                <a:solidFill>
                  <a:srgbClr val="FF0000"/>
                </a:solidFill>
              </a:rPr>
              <a:t>Brophy</a:t>
            </a:r>
            <a:r>
              <a:rPr lang="en-US" dirty="0" smtClean="0">
                <a:solidFill>
                  <a:srgbClr val="FF0000"/>
                </a:solidFill>
              </a:rPr>
              <a:t> (2002)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classroom management is the actions taken by the teacher to create an environment that supports and facilitates the learning process. </a:t>
            </a:r>
          </a:p>
          <a:p>
            <a:pPr>
              <a:buNone/>
            </a:pPr>
            <a:r>
              <a:rPr lang="en-US" dirty="0" smtClean="0"/>
              <a:t>		It is a major responsibility and an on-going concern for all teachers, even those with several years of experience </a:t>
            </a:r>
            <a:r>
              <a:rPr lang="en-US" dirty="0" smtClean="0">
                <a:solidFill>
                  <a:srgbClr val="FF0000"/>
                </a:solidFill>
              </a:rPr>
              <a:t>(ibid)</a:t>
            </a:r>
            <a:r>
              <a:rPr lang="en-US" dirty="0" smtClean="0"/>
              <a:t>.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/>
              <a:t>	Class Management is the coordination of lessons and activities to make learning as productive as possible. 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</a:t>
            </a:r>
            <a:r>
              <a:rPr lang="en-US" dirty="0" smtClean="0"/>
              <a:t>It is important because classrooms are complex and unpredictable.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Class Management and Interaction 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616530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Many management problems </a:t>
            </a:r>
            <a:r>
              <a:rPr lang="en-US" b="1" dirty="0" smtClean="0"/>
              <a:t>can be prevented </a:t>
            </a:r>
            <a:r>
              <a:rPr lang="en-US" dirty="0" smtClean="0"/>
              <a:t>by: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Explaining the objectives of the course.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Establishing rules.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Structuring activities appropriately.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Communicating the importance of learning to students.</a:t>
            </a:r>
          </a:p>
          <a:p>
            <a:pPr>
              <a:buNone/>
            </a:pPr>
            <a:r>
              <a:rPr lang="en-US" b="1" dirty="0" smtClean="0"/>
              <a:t>To maintain </a:t>
            </a:r>
            <a:r>
              <a:rPr lang="en-US" dirty="0" smtClean="0"/>
              <a:t>students’ </a:t>
            </a:r>
            <a:r>
              <a:rPr lang="en-US" b="1" dirty="0" smtClean="0"/>
              <a:t>interaction</a:t>
            </a:r>
            <a:r>
              <a:rPr lang="en-US" dirty="0" smtClean="0"/>
              <a:t> teachers should: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Give all of students’ ideas and points of view reasonable considerations.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Make the course relevant to students’ everyday lives.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Promote motivation and productivity through pair and group interaction activities. 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C00000"/>
                </a:solidFill>
              </a:rPr>
              <a:t>Teachers</a:t>
            </a:r>
            <a:r>
              <a:rPr lang="en-US" sz="4000" dirty="0" smtClean="0"/>
              <a:t> should </a:t>
            </a:r>
            <a:r>
              <a:rPr lang="en-US" sz="4000" b="1" dirty="0" smtClean="0">
                <a:solidFill>
                  <a:srgbClr val="C00000"/>
                </a:solidFill>
              </a:rPr>
              <a:t>diversify</a:t>
            </a:r>
            <a:r>
              <a:rPr lang="en-US" sz="4000" dirty="0" smtClean="0"/>
              <a:t> the </a:t>
            </a:r>
            <a:r>
              <a:rPr lang="en-US" sz="4000" b="1" dirty="0" smtClean="0">
                <a:solidFill>
                  <a:srgbClr val="7030A0"/>
                </a:solidFill>
              </a:rPr>
              <a:t>type of interaction in the classroom </a:t>
            </a:r>
            <a:r>
              <a:rPr lang="en-US" sz="4000" b="1" dirty="0" smtClean="0"/>
              <a:t>according to both </a:t>
            </a:r>
            <a:r>
              <a:rPr lang="en-US" sz="4000" b="1" dirty="0" smtClean="0">
                <a:solidFill>
                  <a:srgbClr val="00B050"/>
                </a:solidFill>
              </a:rPr>
              <a:t>the</a:t>
            </a:r>
            <a:r>
              <a:rPr lang="en-US" sz="4000" dirty="0" smtClean="0"/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topic</a:t>
            </a:r>
            <a:r>
              <a:rPr lang="en-US" sz="4000" dirty="0" smtClean="0"/>
              <a:t> and the </a:t>
            </a:r>
            <a:r>
              <a:rPr lang="en-US" sz="4000" b="1" dirty="0" smtClean="0">
                <a:solidFill>
                  <a:srgbClr val="00B050"/>
                </a:solidFill>
              </a:rPr>
              <a:t>various</a:t>
            </a:r>
            <a:r>
              <a:rPr lang="en-US" sz="4000" dirty="0" smtClean="0"/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task objective.</a:t>
            </a:r>
          </a:p>
          <a:p>
            <a:pPr algn="ctr">
              <a:buNone/>
            </a:pP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Étoile à 5 branches 3"/>
          <p:cNvSpPr/>
          <p:nvPr/>
        </p:nvSpPr>
        <p:spPr>
          <a:xfrm>
            <a:off x="3923928" y="836712"/>
            <a:ext cx="755576" cy="86409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/>
              <a:t>Outline</a:t>
            </a:r>
            <a:endParaRPr lang="en-US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/>
              <a:t>5. Learners’ Difference </a:t>
            </a:r>
          </a:p>
          <a:p>
            <a:pPr>
              <a:buNone/>
            </a:pPr>
            <a:r>
              <a:rPr lang="en-US" sz="3600" b="1" dirty="0" smtClean="0"/>
              <a:t>5.1. </a:t>
            </a:r>
            <a:r>
              <a:rPr lang="en-US" sz="3600" b="1" dirty="0" smtClean="0">
                <a:solidFill>
                  <a:schemeClr val="accent2"/>
                </a:solidFill>
              </a:rPr>
              <a:t>Gender Differences</a:t>
            </a:r>
          </a:p>
          <a:p>
            <a:pPr>
              <a:buNone/>
            </a:pPr>
            <a:r>
              <a:rPr lang="en-US" sz="3600" b="1" dirty="0" smtClean="0"/>
              <a:t>5.2. </a:t>
            </a:r>
            <a:r>
              <a:rPr lang="en-US" sz="3600" b="1" dirty="0" smtClean="0">
                <a:solidFill>
                  <a:srgbClr val="0070C0"/>
                </a:solidFill>
              </a:rPr>
              <a:t>Motivation and Attitude</a:t>
            </a:r>
          </a:p>
          <a:p>
            <a:pPr>
              <a:buNone/>
            </a:pPr>
            <a:r>
              <a:rPr lang="en-US" sz="3600" b="1" dirty="0" smtClean="0"/>
              <a:t>5.3. </a:t>
            </a:r>
            <a:r>
              <a:rPr lang="en-US" sz="3600" b="1" dirty="0" smtClean="0">
                <a:solidFill>
                  <a:srgbClr val="00B050"/>
                </a:solidFill>
              </a:rPr>
              <a:t>Learners’ Beliefs </a:t>
            </a:r>
          </a:p>
          <a:p>
            <a:pPr>
              <a:buNone/>
            </a:pPr>
            <a:r>
              <a:rPr lang="en-US" sz="3600" b="1" dirty="0" smtClean="0"/>
              <a:t>5.4. </a:t>
            </a:r>
            <a:r>
              <a:rPr lang="en-US" sz="3600" b="1" dirty="0" smtClean="0">
                <a:solidFill>
                  <a:srgbClr val="C00000"/>
                </a:solidFill>
              </a:rPr>
              <a:t>Learners’ Needs</a:t>
            </a:r>
          </a:p>
          <a:p>
            <a:pPr>
              <a:buNone/>
            </a:pPr>
            <a:r>
              <a:rPr lang="en-US" sz="3600" b="1" dirty="0" smtClean="0"/>
              <a:t>5.5. 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Class Management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Introduction 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620688"/>
            <a:ext cx="8435280" cy="55054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It has generally been agreed in the field of foreign language learning and teaching that there are various factors, external and internal, which affect the process of language learning.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These factors include, but are not limited to </a:t>
            </a:r>
            <a:r>
              <a:rPr lang="en-US" b="1" dirty="0" smtClean="0"/>
              <a:t>gender differences</a:t>
            </a:r>
            <a:r>
              <a:rPr lang="en-US" dirty="0" smtClean="0"/>
              <a:t>, </a:t>
            </a:r>
            <a:r>
              <a:rPr lang="en-US" b="1" dirty="0" smtClean="0"/>
              <a:t>setting differences</a:t>
            </a:r>
            <a:r>
              <a:rPr lang="en-US" dirty="0" smtClean="0"/>
              <a:t>, </a:t>
            </a:r>
            <a:r>
              <a:rPr lang="en-US" b="1" dirty="0" smtClean="0"/>
              <a:t>individual learner difference, learners needs, and the role of instruction.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Introduction 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12068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3600" dirty="0" smtClean="0"/>
              <a:t>	The importance of examining these factors lies in the possibility of, for instance, helping teachers detect individual differences among learners and adjust their teaching methods to cope with these differences. </a:t>
            </a:r>
          </a:p>
          <a:p>
            <a:pPr algn="just">
              <a:buNone/>
            </a:pPr>
            <a:r>
              <a:rPr lang="en-US" sz="3600" dirty="0" smtClean="0"/>
              <a:t>		</a:t>
            </a:r>
            <a:r>
              <a:rPr lang="en-US" sz="3600" b="1" dirty="0" smtClean="0">
                <a:solidFill>
                  <a:srgbClr val="7030A0"/>
                </a:solidFill>
              </a:rPr>
              <a:t>In fact</a:t>
            </a:r>
            <a:r>
              <a:rPr lang="en-US" sz="3600" dirty="0" smtClean="0"/>
              <a:t>, knowing the extent to which these factors affect foreign language learning and teaching may provide teacher with insights which are likely to help them make language learning more effective.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Gender Differences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904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	Since </a:t>
            </a:r>
            <a:r>
              <a:rPr lang="en-US" dirty="0" smtClean="0">
                <a:solidFill>
                  <a:srgbClr val="C00000"/>
                </a:solidFill>
              </a:rPr>
              <a:t>1970’s</a:t>
            </a:r>
            <a:r>
              <a:rPr lang="en-US" dirty="0" smtClean="0"/>
              <a:t> The relationship between gender and language learning has become one of the major issues in sociolinguistics. </a:t>
            </a:r>
            <a:r>
              <a:rPr lang="en-US" dirty="0" err="1" smtClean="0">
                <a:solidFill>
                  <a:srgbClr val="FF0000"/>
                </a:solidFill>
              </a:rPr>
              <a:t>Fao</a:t>
            </a:r>
            <a:r>
              <a:rPr lang="en-US" dirty="0" smtClean="0">
                <a:solidFill>
                  <a:srgbClr val="FF0000"/>
                </a:solidFill>
              </a:rPr>
              <a:t> (1997) </a:t>
            </a:r>
            <a:r>
              <a:rPr lang="en-US" dirty="0" smtClean="0"/>
              <a:t>assumes that gender is not determined biologically, as a result of sexual characteristics of either being a man or a woman, but it is constructed socially. </a:t>
            </a:r>
          </a:p>
          <a:p>
            <a:pPr>
              <a:buNone/>
            </a:pPr>
            <a:r>
              <a:rPr lang="en-US" dirty="0" smtClean="0"/>
              <a:t>		Thus, it refers to a set of qualities and behaviors expected from “a female” and “ a male in society”.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3204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Motivation and Attitude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5832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Among the factors that distinguish the students in our EFL classes are their attitudes and motivation to learn the language. </a:t>
            </a:r>
          </a:p>
          <a:p>
            <a:pPr>
              <a:buNone/>
            </a:pPr>
            <a:r>
              <a:rPr lang="en-US" b="1" dirty="0" smtClean="0"/>
              <a:t>Motivation</a:t>
            </a:r>
            <a:r>
              <a:rPr lang="en-US" dirty="0" smtClean="0"/>
              <a:t> is the key factor that influences the success of foreign language learning. It is responsible for the particular choice of a particular goal and willingness to continue pursuing it.</a:t>
            </a:r>
          </a:p>
          <a:p>
            <a:pPr>
              <a:buNone/>
            </a:pPr>
            <a:r>
              <a:rPr lang="en-US" b="1" dirty="0" smtClean="0"/>
              <a:t>Attitude</a:t>
            </a:r>
            <a:r>
              <a:rPr lang="en-US" dirty="0" smtClean="0"/>
              <a:t> is the sum of feelings a learner has about the language, the teacher, and the class.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3204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Motivation and Attitude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616530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Creating motivational conditions in the language class is sometimes a difficult task for EFL teachers.</a:t>
            </a:r>
          </a:p>
          <a:p>
            <a:pPr>
              <a:buNone/>
            </a:pPr>
            <a:r>
              <a:rPr lang="en-US" dirty="0" smtClean="0"/>
              <a:t>		Teachers are expected to create a learning environment that help with both</a:t>
            </a: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7030A0"/>
                </a:solidFill>
              </a:rPr>
              <a:t>Focusing learners’ attention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u="sng" dirty="0" smtClean="0"/>
              <a:t>on what </a:t>
            </a:r>
            <a:r>
              <a:rPr lang="en-US" b="1" dirty="0" smtClean="0"/>
              <a:t>needs to be learned </a:t>
            </a:r>
            <a:r>
              <a:rPr lang="en-US" dirty="0" smtClean="0"/>
              <a:t>and </a:t>
            </a:r>
            <a:r>
              <a:rPr lang="en-US" sz="3600" b="1" dirty="0" smtClean="0">
                <a:solidFill>
                  <a:srgbClr val="C00000"/>
                </a:solidFill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7030A0"/>
                </a:solidFill>
              </a:rPr>
              <a:t>Promoting persistent efforts </a:t>
            </a:r>
            <a:r>
              <a:rPr lang="en-US" b="1" dirty="0" smtClean="0"/>
              <a:t>and </a:t>
            </a:r>
            <a:r>
              <a:rPr lang="en-US" b="1" dirty="0" smtClean="0">
                <a:solidFill>
                  <a:srgbClr val="7030A0"/>
                </a:solidFill>
              </a:rPr>
              <a:t>favorable attitude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u="sng" dirty="0" smtClean="0"/>
              <a:t>towards</a:t>
            </a:r>
            <a:r>
              <a:rPr lang="en-US" dirty="0" smtClean="0"/>
              <a:t> </a:t>
            </a:r>
            <a:r>
              <a:rPr lang="en-US" b="1" dirty="0" smtClean="0"/>
              <a:t>learning the English language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Also,</a:t>
            </a:r>
            <a:r>
              <a:rPr lang="en-US" dirty="0" smtClean="0"/>
              <a:t> motivation is enhanced by </a:t>
            </a:r>
            <a:r>
              <a:rPr lang="en-US" b="1" dirty="0" smtClean="0">
                <a:solidFill>
                  <a:srgbClr val="7030A0"/>
                </a:solidFill>
              </a:rPr>
              <a:t>the use of different teaching materials.  </a:t>
            </a:r>
          </a:p>
          <a:p>
            <a:pPr>
              <a:buFont typeface="Wingdings" pitchFamily="2" charset="2"/>
              <a:buChar char="§"/>
            </a:pPr>
            <a:r>
              <a:rPr lang="en-US" b="1" dirty="0" err="1" smtClean="0">
                <a:solidFill>
                  <a:srgbClr val="7030A0"/>
                </a:solidFill>
              </a:rPr>
              <a:t>Planing</a:t>
            </a:r>
            <a:r>
              <a:rPr lang="en-US" b="1" dirty="0" smtClean="0">
                <a:solidFill>
                  <a:srgbClr val="7030A0"/>
                </a:solidFill>
              </a:rPr>
              <a:t> and managing  instruction </a:t>
            </a:r>
            <a:r>
              <a:rPr lang="en-US" dirty="0" smtClean="0"/>
              <a:t>that will be optimally efficient for each student </a:t>
            </a:r>
            <a:r>
              <a:rPr lang="en-US" b="1" dirty="0" smtClean="0">
                <a:solidFill>
                  <a:srgbClr val="7030A0"/>
                </a:solidFill>
              </a:rPr>
              <a:t>achievement needs.</a:t>
            </a:r>
          </a:p>
        </p:txBody>
      </p:sp>
      <p:sp>
        <p:nvSpPr>
          <p:cNvPr id="4" name="Étoile à 5 branches 3"/>
          <p:cNvSpPr/>
          <p:nvPr/>
        </p:nvSpPr>
        <p:spPr>
          <a:xfrm>
            <a:off x="323528" y="1628800"/>
            <a:ext cx="611560" cy="50405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uiExpand="1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Implications for teaching 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59766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Motivating learners is a challenge.  Teachers should use various strategies to cope with their students’ needs, level, learning styles and strategies to maintain motivation. This can be achieved through, for instance:</a:t>
            </a:r>
          </a:p>
          <a:p>
            <a:r>
              <a:rPr lang="en-US" dirty="0" smtClean="0"/>
              <a:t>Providing a safe classroom climate in which adolescent learners can express their opinions without the fear of being embarrassed. </a:t>
            </a:r>
          </a:p>
          <a:p>
            <a:r>
              <a:rPr lang="en-US" dirty="0" smtClean="0"/>
              <a:t>Increasing adolescent learners’ self confidence.</a:t>
            </a:r>
          </a:p>
          <a:p>
            <a:r>
              <a:rPr lang="en-US" dirty="0" smtClean="0"/>
              <a:t>Providing positive feedback.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Discussion! </a:t>
            </a:r>
            <a:r>
              <a:rPr lang="en-US" b="1" dirty="0" smtClean="0"/>
              <a:t>Suggest other strategies to create and maintain motivation.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Learners’ Beliefs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5832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/>
              <a:t>		Beliefs are </a:t>
            </a:r>
            <a:r>
              <a:rPr lang="en-US" sz="3600" b="1" dirty="0" smtClean="0">
                <a:solidFill>
                  <a:srgbClr val="002060"/>
                </a:solidFill>
              </a:rPr>
              <a:t>part</a:t>
            </a:r>
            <a:r>
              <a:rPr lang="en-US" sz="3600" dirty="0" smtClean="0"/>
              <a:t> of </a:t>
            </a:r>
            <a:r>
              <a:rPr lang="en-US" sz="3600" dirty="0" smtClean="0">
                <a:solidFill>
                  <a:srgbClr val="00B050"/>
                </a:solidFill>
              </a:rPr>
              <a:t>students’ experiences </a:t>
            </a:r>
            <a:r>
              <a:rPr lang="en-US" sz="3600" dirty="0" smtClean="0"/>
              <a:t>and </a:t>
            </a:r>
            <a:r>
              <a:rPr lang="en-US" sz="3600" b="1" dirty="0" smtClean="0">
                <a:solidFill>
                  <a:srgbClr val="002060"/>
                </a:solidFill>
              </a:rPr>
              <a:t>interrelated </a:t>
            </a:r>
            <a:r>
              <a:rPr lang="en-US" sz="3600" dirty="0" smtClean="0"/>
              <a:t>with </a:t>
            </a:r>
            <a:r>
              <a:rPr lang="en-US" sz="3600" dirty="0" smtClean="0">
                <a:solidFill>
                  <a:srgbClr val="00B050"/>
                </a:solidFill>
              </a:rPr>
              <a:t>their environment</a:t>
            </a:r>
            <a:r>
              <a:rPr lang="en-US" sz="3600" dirty="0" smtClean="0"/>
              <a:t>. </a:t>
            </a:r>
          </a:p>
          <a:p>
            <a:pPr>
              <a:buNone/>
            </a:pPr>
            <a:r>
              <a:rPr lang="en-US" sz="3600" dirty="0" smtClean="0"/>
              <a:t>		</a:t>
            </a:r>
            <a:r>
              <a:rPr lang="en-US" sz="3600" b="1" dirty="0" smtClean="0"/>
              <a:t>Beliefs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C00000"/>
                </a:solidFill>
              </a:rPr>
              <a:t>play a major role </a:t>
            </a:r>
            <a:r>
              <a:rPr lang="en-US" sz="3600" dirty="0" smtClean="0"/>
              <a:t>in the process of English </a:t>
            </a:r>
            <a:r>
              <a:rPr lang="en-US" sz="3600" b="1" dirty="0" smtClean="0">
                <a:solidFill>
                  <a:srgbClr val="C00000"/>
                </a:solidFill>
              </a:rPr>
              <a:t>teaching/ learning </a:t>
            </a:r>
            <a:r>
              <a:rPr lang="en-US" sz="3600" dirty="0" smtClean="0"/>
              <a:t>because </a:t>
            </a:r>
            <a:r>
              <a:rPr lang="en-US" sz="3600" b="1" dirty="0" smtClean="0"/>
              <a:t>adolescent learners</a:t>
            </a:r>
            <a:r>
              <a:rPr lang="en-US" sz="3600" dirty="0" smtClean="0"/>
              <a:t> </a:t>
            </a:r>
            <a:r>
              <a:rPr lang="en-US" sz="3600" dirty="0" smtClean="0">
                <a:solidFill>
                  <a:srgbClr val="7030A0"/>
                </a:solidFill>
              </a:rPr>
              <a:t>tend to hold their </a:t>
            </a:r>
            <a:r>
              <a:rPr lang="en-US" sz="3600" b="1" dirty="0" smtClean="0">
                <a:solidFill>
                  <a:srgbClr val="7030A0"/>
                </a:solidFill>
              </a:rPr>
              <a:t>beliefs</a:t>
            </a:r>
            <a:r>
              <a:rPr lang="en-US" sz="3600" dirty="0" smtClean="0">
                <a:solidFill>
                  <a:srgbClr val="7030A0"/>
                </a:solidFill>
              </a:rPr>
              <a:t> to </a:t>
            </a:r>
            <a:r>
              <a:rPr lang="en-US" sz="3600" b="1" dirty="0" smtClean="0">
                <a:solidFill>
                  <a:srgbClr val="7030A0"/>
                </a:solidFill>
              </a:rPr>
              <a:t>be true</a:t>
            </a:r>
            <a:r>
              <a:rPr lang="en-US" sz="3600" b="1" dirty="0" smtClean="0"/>
              <a:t> </a:t>
            </a:r>
            <a:r>
              <a:rPr lang="en-US" sz="3600" dirty="0" smtClean="0"/>
              <a:t>and </a:t>
            </a:r>
            <a:r>
              <a:rPr lang="en-US" sz="3600" u="sng" dirty="0" smtClean="0"/>
              <a:t>those beliefs </a:t>
            </a:r>
            <a:r>
              <a:rPr lang="en-US" sz="3600" dirty="0" smtClean="0">
                <a:solidFill>
                  <a:srgbClr val="7030A0"/>
                </a:solidFill>
              </a:rPr>
              <a:t>guide</a:t>
            </a:r>
            <a:r>
              <a:rPr lang="en-US" sz="3600" dirty="0" smtClean="0"/>
              <a:t> </a:t>
            </a:r>
            <a:r>
              <a:rPr lang="en-US" sz="3600" dirty="0" smtClean="0">
                <a:solidFill>
                  <a:srgbClr val="7030A0"/>
                </a:solidFill>
              </a:rPr>
              <a:t>the ways</a:t>
            </a:r>
            <a:r>
              <a:rPr lang="en-US" sz="3600" dirty="0" smtClean="0"/>
              <a:t> in which they </a:t>
            </a:r>
            <a:r>
              <a:rPr lang="en-US" sz="3600" b="1" dirty="0" smtClean="0">
                <a:solidFill>
                  <a:srgbClr val="7030A0"/>
                </a:solidFill>
              </a:rPr>
              <a:t>behave </a:t>
            </a:r>
            <a:r>
              <a:rPr lang="en-US" sz="3600" dirty="0" smtClean="0"/>
              <a:t>in the classroom.</a:t>
            </a:r>
          </a:p>
          <a:p>
            <a:pPr>
              <a:buNone/>
            </a:pPr>
            <a:r>
              <a:rPr lang="en-US" sz="3600" dirty="0" smtClean="0"/>
              <a:t>		Many researchers consider beliefs 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a central construct</a:t>
            </a:r>
            <a:r>
              <a:rPr lang="en-US" sz="3600" dirty="0" smtClean="0"/>
              <a:t> in 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</a:rPr>
              <a:t>every discipline </a:t>
            </a:r>
            <a:r>
              <a:rPr lang="en-US" sz="3600" dirty="0" smtClean="0"/>
              <a:t>that deals with </a:t>
            </a:r>
            <a:r>
              <a:rPr lang="en-US" sz="3600" dirty="0" smtClean="0">
                <a:solidFill>
                  <a:srgbClr val="00B050"/>
                </a:solidFill>
              </a:rPr>
              <a:t>human behavior </a:t>
            </a:r>
            <a:r>
              <a:rPr lang="en-US" sz="3600" dirty="0" smtClean="0"/>
              <a:t>and </a:t>
            </a:r>
            <a:r>
              <a:rPr lang="en-US" sz="3600" dirty="0" smtClean="0">
                <a:solidFill>
                  <a:srgbClr val="00B050"/>
                </a:solidFill>
              </a:rPr>
              <a:t>learning</a:t>
            </a:r>
            <a:r>
              <a:rPr lang="en-US" sz="3600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319</Words>
  <Application>Microsoft Office PowerPoint</Application>
  <PresentationFormat>Affichage à l'écran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University of Blida 2 Faculty of Arts and Languages  Department of English   Module: Educational Psychology for Adolescents</vt:lpstr>
      <vt:lpstr>Outline</vt:lpstr>
      <vt:lpstr>Introduction </vt:lpstr>
      <vt:lpstr>Introduction </vt:lpstr>
      <vt:lpstr>Gender Differences</vt:lpstr>
      <vt:lpstr>Motivation and Attitude</vt:lpstr>
      <vt:lpstr>Motivation and Attitude</vt:lpstr>
      <vt:lpstr>Implications for teaching </vt:lpstr>
      <vt:lpstr>Learners’ Beliefs</vt:lpstr>
      <vt:lpstr>Implication for teaching</vt:lpstr>
      <vt:lpstr>Learners’ Needs</vt:lpstr>
      <vt:lpstr>Class Management and Interaction </vt:lpstr>
      <vt:lpstr>Class Management and Interaction 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Blida 2 Faculty of Arts and Languages  Department of English   Module: Educational Psychology for Adolescents</dc:title>
  <dc:creator>pc</dc:creator>
  <cp:lastModifiedBy>PC2022</cp:lastModifiedBy>
  <cp:revision>18</cp:revision>
  <dcterms:created xsi:type="dcterms:W3CDTF">2021-01-12T23:38:09Z</dcterms:created>
  <dcterms:modified xsi:type="dcterms:W3CDTF">2023-01-03T13:50:38Z</dcterms:modified>
</cp:coreProperties>
</file>