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70" r:id="rId5"/>
    <p:sldId id="260" r:id="rId6"/>
    <p:sldId id="261" r:id="rId7"/>
    <p:sldId id="262" r:id="rId8"/>
    <p:sldId id="269" r:id="rId9"/>
    <p:sldId id="263" r:id="rId10"/>
    <p:sldId id="264" r:id="rId11"/>
    <p:sldId id="278" r:id="rId12"/>
    <p:sldId id="279" r:id="rId13"/>
    <p:sldId id="273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33" autoAdjust="0"/>
    <p:restoredTop sz="94660"/>
  </p:normalViewPr>
  <p:slideViewPr>
    <p:cSldViewPr>
      <p:cViewPr varScale="1">
        <p:scale>
          <a:sx n="63" d="100"/>
          <a:sy n="63" d="100"/>
        </p:scale>
        <p:origin x="-8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03/01/2023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3240360"/>
          </a:xfrm>
        </p:spPr>
        <p:txBody>
          <a:bodyPr>
            <a:normAutofit fontScale="90000"/>
          </a:bodyPr>
          <a:lstStyle/>
          <a:p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of Blida 2</a:t>
            </a:r>
            <a:br>
              <a:rPr lang="fr-F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Faculty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of Arts and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Languages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3600" dirty="0" err="1" smtClean="0">
                <a:latin typeface="Times New Roman" pitchFamily="18" charset="0"/>
                <a:cs typeface="Times New Roman" pitchFamily="18" charset="0"/>
              </a:rPr>
              <a:t>Department</a:t>
            </a:r>
            <a:r>
              <a:rPr lang="fr-FR" sz="3600" dirty="0" smtClean="0">
                <a:latin typeface="Times New Roman" pitchFamily="18" charset="0"/>
                <a:cs typeface="Times New Roman" pitchFamily="18" charset="0"/>
              </a:rPr>
              <a:t> of English</a:t>
            </a:r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fr-FR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Module: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Educational Psychology for Adolescents</a:t>
            </a:r>
            <a:endParaRPr lang="en-US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43608" y="4365104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fr-F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Level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M2 </a:t>
            </a:r>
            <a:b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Teacher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Ms. </a:t>
            </a:r>
            <a: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KELAM</a:t>
            </a:r>
            <a:br>
              <a:rPr lang="fr-F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490066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3.2. Self-Image</a:t>
            </a:r>
            <a:r>
              <a:rPr lang="en-US" sz="3600" b="1" dirty="0" smtClean="0"/>
              <a:t> and </a:t>
            </a:r>
            <a:r>
              <a:rPr lang="en-US" sz="3600" b="1" dirty="0" smtClean="0">
                <a:solidFill>
                  <a:srgbClr val="00B050"/>
                </a:solidFill>
              </a:rPr>
              <a:t>Academic Achievements</a:t>
            </a:r>
            <a:r>
              <a:rPr lang="en-US" b="1" dirty="0" smtClean="0">
                <a:solidFill>
                  <a:srgbClr val="00B050"/>
                </a:solidFill>
              </a:rPr>
              <a:t/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1. Using  appropriate feed back to maintain positive self-esteem,</a:t>
            </a:r>
          </a:p>
          <a:p>
            <a:pPr>
              <a:buNone/>
            </a:pPr>
            <a:r>
              <a:rPr lang="en-US" dirty="0" smtClean="0"/>
              <a:t>2. Praising students for their accomplishments,</a:t>
            </a:r>
          </a:p>
          <a:p>
            <a:pPr>
              <a:buNone/>
            </a:pPr>
            <a:r>
              <a:rPr lang="en-US" dirty="0" smtClean="0"/>
              <a:t>3. Recognition,</a:t>
            </a:r>
          </a:p>
          <a:p>
            <a:pPr>
              <a:buNone/>
            </a:pPr>
            <a:r>
              <a:rPr lang="en-US" dirty="0" smtClean="0"/>
              <a:t>4. Providing an encouraging learning atmosphere</a:t>
            </a:r>
          </a:p>
          <a:p>
            <a:pPr>
              <a:buNone/>
            </a:pPr>
            <a:r>
              <a:rPr lang="en-US" dirty="0" smtClean="0"/>
              <a:t>5. Avoid comparison, especially social comparison in the classroom. </a:t>
            </a:r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sz="3600" b="1" dirty="0" smtClean="0"/>
              <a:t>These should help students with positive self-perception.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How?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	</a:t>
            </a:r>
            <a:r>
              <a:rPr lang="en-US" b="1" dirty="0" smtClean="0"/>
              <a:t>Unlike</a:t>
            </a:r>
            <a:r>
              <a:rPr lang="en-US" dirty="0" smtClean="0"/>
              <a:t> children, </a:t>
            </a:r>
            <a:r>
              <a:rPr lang="en-US" b="1" dirty="0" smtClean="0"/>
              <a:t>adolescents</a:t>
            </a:r>
            <a:r>
              <a:rPr lang="en-US" dirty="0" smtClean="0"/>
              <a:t> are more likely to </a:t>
            </a:r>
            <a:r>
              <a:rPr lang="en-US" b="1" dirty="0" smtClean="0"/>
              <a:t>link </a:t>
            </a:r>
            <a:r>
              <a:rPr lang="en-US" b="1" dirty="0" smtClean="0">
                <a:solidFill>
                  <a:srgbClr val="00B0F0"/>
                </a:solidFill>
              </a:rPr>
              <a:t>traits </a:t>
            </a:r>
            <a:r>
              <a:rPr lang="en-US" dirty="0" smtClean="0">
                <a:solidFill>
                  <a:srgbClr val="00B0F0"/>
                </a:solidFill>
              </a:rPr>
              <a:t>and </a:t>
            </a:r>
            <a:r>
              <a:rPr lang="en-US" b="1" dirty="0" smtClean="0">
                <a:solidFill>
                  <a:srgbClr val="00B0F0"/>
                </a:solidFill>
              </a:rPr>
              <a:t>attributes</a:t>
            </a:r>
            <a:r>
              <a:rPr lang="en-US" dirty="0" smtClean="0">
                <a:solidFill>
                  <a:srgbClr val="00B0F0"/>
                </a:solidFill>
              </a:rPr>
              <a:t> </a:t>
            </a:r>
            <a:r>
              <a:rPr lang="en-US" dirty="0" smtClean="0"/>
              <a:t>that </a:t>
            </a:r>
            <a:r>
              <a:rPr lang="en-US" b="1" dirty="0" smtClean="0"/>
              <a:t>describe themselves </a:t>
            </a:r>
            <a:r>
              <a:rPr lang="en-US" dirty="0" smtClean="0"/>
              <a:t>to </a:t>
            </a:r>
            <a:r>
              <a:rPr lang="en-US" b="1" dirty="0" smtClean="0">
                <a:solidFill>
                  <a:srgbClr val="C00000"/>
                </a:solidFill>
              </a:rPr>
              <a:t>specific situations</a:t>
            </a:r>
            <a:r>
              <a:rPr lang="en-US" dirty="0" smtClean="0"/>
              <a:t>, </a:t>
            </a:r>
            <a:r>
              <a:rPr lang="en-US" b="1" dirty="0" smtClean="0"/>
              <a:t>rather</a:t>
            </a:r>
            <a:r>
              <a:rPr lang="en-US" dirty="0" smtClean="0"/>
              <a:t> than using them as </a:t>
            </a:r>
            <a:r>
              <a:rPr lang="en-US" b="1" dirty="0" smtClean="0">
                <a:solidFill>
                  <a:srgbClr val="C00000"/>
                </a:solidFill>
              </a:rPr>
              <a:t>global characterizations</a:t>
            </a:r>
            <a:r>
              <a:rPr lang="en-US" dirty="0" smtClean="0">
                <a:solidFill>
                  <a:srgbClr val="C00000"/>
                </a:solidFill>
              </a:rPr>
              <a:t>. 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smtClean="0"/>
              <a:t>E.g.</a:t>
            </a:r>
            <a:r>
              <a:rPr lang="en-US" dirty="0" smtClean="0"/>
              <a:t> Whereas a pre-adolescent might say “I’m nice” or “I’m friendly,” but not specify when or under what conditions, an adolescent is more likely to say “I’m nice if I’m in a good mood” or “I’m friendly when I am with people I’ve met before.”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How?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	The realization that their </a:t>
            </a:r>
            <a:r>
              <a:rPr lang="en-US" b="1" dirty="0" smtClean="0"/>
              <a:t>personality is expressed in different ways </a:t>
            </a:r>
            <a:r>
              <a:rPr lang="en-US" dirty="0" smtClean="0"/>
              <a:t>in </a:t>
            </a:r>
            <a:r>
              <a:rPr lang="en-US" b="1" dirty="0" smtClean="0"/>
              <a:t>different situations </a:t>
            </a:r>
            <a:r>
              <a:rPr lang="en-US" dirty="0" smtClean="0"/>
              <a:t>is one example of </a:t>
            </a:r>
            <a:r>
              <a:rPr lang="en-US" b="1" dirty="0" smtClean="0">
                <a:solidFill>
                  <a:srgbClr val="00B0F0"/>
                </a:solidFill>
              </a:rPr>
              <a:t>the increased differentiation </a:t>
            </a:r>
            <a:r>
              <a:rPr lang="en-US" dirty="0" smtClean="0"/>
              <a:t>that </a:t>
            </a:r>
            <a:r>
              <a:rPr lang="en-US" b="1" dirty="0" smtClean="0">
                <a:solidFill>
                  <a:srgbClr val="00B050"/>
                </a:solidFill>
              </a:rPr>
              <a:t>characterizes self-conceptions </a:t>
            </a:r>
            <a:r>
              <a:rPr lang="en-US" dirty="0" smtClean="0"/>
              <a:t>as </a:t>
            </a:r>
            <a:r>
              <a:rPr lang="en-US" b="1" dirty="0" smtClean="0"/>
              <a:t>adolescents mature toward adulthood </a:t>
            </a:r>
            <a:r>
              <a:rPr lang="en-US" b="1" dirty="0" smtClean="0">
                <a:solidFill>
                  <a:srgbClr val="FF0000"/>
                </a:solidFill>
              </a:rPr>
              <a:t>(Steinberg, 2016).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C00000"/>
                </a:solidFill>
              </a:rPr>
              <a:t>3.4. Implications to Teachers </a:t>
            </a:r>
            <a:br>
              <a:rPr lang="en-US" b="1" dirty="0" smtClean="0">
                <a:solidFill>
                  <a:srgbClr val="C00000"/>
                </a:solidFill>
              </a:rPr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They benefit when the content is relevant and interesting.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They prefer to work in groups because it makes them feel safe.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They have a large imagination so teachers should take this into consideration when designing lessons.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They see value when their personal ideas are recognized. Therefore, teachers should take into consideration their ideas and abilities.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 smtClean="0"/>
              <a:t>Outline:</a:t>
            </a:r>
            <a:endParaRPr lang="en-US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124744"/>
            <a:ext cx="8373616" cy="5256584"/>
          </a:xfrm>
        </p:spPr>
        <p:txBody>
          <a:bodyPr>
            <a:normAutofit lnSpcReduction="10000"/>
          </a:bodyPr>
          <a:lstStyle/>
          <a:p>
            <a:pPr>
              <a:lnSpc>
                <a:spcPct val="170000"/>
              </a:lnSpc>
              <a:buNone/>
            </a:pPr>
            <a:r>
              <a:rPr lang="en-US" b="1" dirty="0" smtClean="0"/>
              <a:t>3. The </a:t>
            </a:r>
            <a:r>
              <a:rPr lang="en-US" sz="4000" b="1" dirty="0" smtClean="0">
                <a:solidFill>
                  <a:srgbClr val="00B0F0"/>
                </a:solidFill>
              </a:rPr>
              <a:t>Adolescent</a:t>
            </a:r>
            <a:r>
              <a:rPr lang="en-US" b="1" dirty="0" smtClean="0"/>
              <a:t> as a </a:t>
            </a:r>
            <a:r>
              <a:rPr lang="en-US" sz="4000" b="1" dirty="0" smtClean="0">
                <a:solidFill>
                  <a:srgbClr val="00B0F0"/>
                </a:solidFill>
              </a:rPr>
              <a:t>Learner</a:t>
            </a:r>
            <a:r>
              <a:rPr lang="en-US" sz="4000" b="1" dirty="0" smtClean="0"/>
              <a:t> </a:t>
            </a:r>
          </a:p>
          <a:p>
            <a:pPr>
              <a:lnSpc>
                <a:spcPct val="200000"/>
              </a:lnSpc>
              <a:buNone/>
            </a:pPr>
            <a:r>
              <a:rPr lang="en-US" b="1" dirty="0" smtClean="0"/>
              <a:t>3.1. </a:t>
            </a:r>
            <a:r>
              <a:rPr lang="en-US" b="1" dirty="0" smtClean="0">
                <a:solidFill>
                  <a:srgbClr val="00B050"/>
                </a:solidFill>
              </a:rPr>
              <a:t>Self-Image</a:t>
            </a:r>
          </a:p>
          <a:p>
            <a:pPr>
              <a:lnSpc>
                <a:spcPct val="200000"/>
              </a:lnSpc>
              <a:buNone/>
            </a:pPr>
            <a:r>
              <a:rPr lang="en-US" b="1" dirty="0" smtClean="0"/>
              <a:t>3.2.</a:t>
            </a:r>
            <a:r>
              <a:rPr lang="en-US" b="1" dirty="0" smtClean="0">
                <a:solidFill>
                  <a:srgbClr val="7030A0"/>
                </a:solidFill>
              </a:rPr>
              <a:t>Self-awareness</a:t>
            </a:r>
            <a:r>
              <a:rPr lang="en-US" b="1" dirty="0" smtClean="0"/>
              <a:t> </a:t>
            </a:r>
            <a:endParaRPr lang="en-US" b="1" dirty="0" smtClean="0">
              <a:solidFill>
                <a:srgbClr val="00B050"/>
              </a:solidFill>
            </a:endParaRPr>
          </a:p>
          <a:p>
            <a:pPr>
              <a:lnSpc>
                <a:spcPct val="200000"/>
              </a:lnSpc>
              <a:buNone/>
            </a:pPr>
            <a:r>
              <a:rPr lang="en-US" b="1" dirty="0" smtClean="0"/>
              <a:t>3.3. </a:t>
            </a:r>
            <a:r>
              <a:rPr lang="en-US" b="1" dirty="0" smtClean="0">
                <a:solidFill>
                  <a:srgbClr val="00B050"/>
                </a:solidFill>
              </a:rPr>
              <a:t>Self-Image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00B050"/>
                </a:solidFill>
              </a:rPr>
              <a:t>Academic Achievements</a:t>
            </a:r>
          </a:p>
          <a:p>
            <a:pPr>
              <a:lnSpc>
                <a:spcPct val="200000"/>
              </a:lnSpc>
              <a:buNone/>
            </a:pPr>
            <a:r>
              <a:rPr lang="en-US" b="1" dirty="0" smtClean="0"/>
              <a:t>3.4. </a:t>
            </a:r>
            <a:r>
              <a:rPr lang="en-US" b="1" dirty="0" smtClean="0">
                <a:solidFill>
                  <a:srgbClr val="C00000"/>
                </a:solidFill>
              </a:rPr>
              <a:t>Implications to Teachers 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3. The </a:t>
            </a:r>
            <a:r>
              <a:rPr lang="en-US" b="1" dirty="0" smtClean="0">
                <a:solidFill>
                  <a:srgbClr val="00B0F0"/>
                </a:solidFill>
              </a:rPr>
              <a:t>Adolescent</a:t>
            </a:r>
            <a:r>
              <a:rPr lang="en-US" b="1" dirty="0" smtClean="0"/>
              <a:t> as a</a:t>
            </a:r>
            <a:r>
              <a:rPr lang="en-US" b="1" dirty="0" smtClean="0">
                <a:solidFill>
                  <a:srgbClr val="00B0F0"/>
                </a:solidFill>
              </a:rPr>
              <a:t> Learner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764704"/>
            <a:ext cx="8784976" cy="59766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	Adolescence </a:t>
            </a:r>
            <a:r>
              <a:rPr lang="en-US" b="1" dirty="0"/>
              <a:t>is a period of </a:t>
            </a:r>
            <a:r>
              <a:rPr lang="en-US" b="1" dirty="0" smtClean="0"/>
              <a:t>change, what are the characteristics of adolescent learners? </a:t>
            </a:r>
          </a:p>
          <a:p>
            <a:r>
              <a:rPr lang="en-US" dirty="0" smtClean="0"/>
              <a:t> Adolescents are </a:t>
            </a:r>
            <a:r>
              <a:rPr lang="en-US" b="1" dirty="0" smtClean="0">
                <a:solidFill>
                  <a:srgbClr val="FFC000"/>
                </a:solidFill>
              </a:rPr>
              <a:t>more energetic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FF0000"/>
                </a:solidFill>
              </a:rPr>
              <a:t>eager to learn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  <a:r>
              <a:rPr lang="en-US" dirty="0" smtClean="0"/>
              <a:t> This maybe a challenge to teachers. </a:t>
            </a:r>
          </a:p>
          <a:p>
            <a:r>
              <a:rPr lang="en-US" dirty="0" smtClean="0"/>
              <a:t>They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are sensitive</a:t>
            </a:r>
            <a:r>
              <a:rPr lang="en-US" dirty="0" smtClean="0"/>
              <a:t>. They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tend to be dramatic </a:t>
            </a:r>
            <a:r>
              <a:rPr lang="en-US" dirty="0" smtClean="0"/>
              <a:t>when describing things that bother them. </a:t>
            </a:r>
            <a:r>
              <a:rPr lang="en-US" b="1" dirty="0" smtClean="0">
                <a:solidFill>
                  <a:srgbClr val="002060"/>
                </a:solidFill>
              </a:rPr>
              <a:t>Therefore,</a:t>
            </a:r>
            <a:r>
              <a:rPr lang="en-US" dirty="0" smtClean="0"/>
              <a:t> more than ever they </a:t>
            </a:r>
            <a:r>
              <a:rPr lang="en-US" b="1" dirty="0" smtClean="0">
                <a:solidFill>
                  <a:srgbClr val="00B050"/>
                </a:solidFill>
              </a:rPr>
              <a:t>need guidance in order to feel safe.</a:t>
            </a:r>
          </a:p>
          <a:p>
            <a:r>
              <a:rPr lang="en-US" dirty="0" smtClean="0"/>
              <a:t>They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are motivated to learn</a:t>
            </a:r>
            <a:r>
              <a:rPr lang="en-US" dirty="0" smtClean="0"/>
              <a:t>. They have the </a:t>
            </a:r>
            <a:r>
              <a:rPr lang="en-US" sz="3600" b="1" dirty="0" smtClean="0"/>
              <a:t>ability</a:t>
            </a:r>
            <a:r>
              <a:rPr lang="en-US" b="1" dirty="0" smtClean="0"/>
              <a:t> </a:t>
            </a:r>
            <a:r>
              <a:rPr lang="en-US" dirty="0" smtClean="0"/>
              <a:t>to </a:t>
            </a:r>
            <a:r>
              <a:rPr lang="en-US" sz="3600" b="1" dirty="0" smtClean="0"/>
              <a:t>process</a:t>
            </a:r>
            <a:r>
              <a:rPr lang="en-US" dirty="0" smtClean="0"/>
              <a:t> and </a:t>
            </a:r>
            <a:r>
              <a:rPr lang="en-US" sz="3600" b="1" dirty="0" smtClean="0"/>
              <a:t>relate knowledge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3. The </a:t>
            </a:r>
            <a:r>
              <a:rPr lang="en-US" b="1" dirty="0" smtClean="0">
                <a:solidFill>
                  <a:srgbClr val="00B0F0"/>
                </a:solidFill>
              </a:rPr>
              <a:t>Adolescent</a:t>
            </a:r>
            <a:r>
              <a:rPr lang="en-US" b="1" dirty="0" smtClean="0"/>
              <a:t> as a </a:t>
            </a:r>
            <a:r>
              <a:rPr lang="en-US" b="1" dirty="0" smtClean="0">
                <a:solidFill>
                  <a:srgbClr val="00B0F0"/>
                </a:solidFill>
              </a:rPr>
              <a:t>Learner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688632"/>
          </a:xfrm>
        </p:spPr>
        <p:txBody>
          <a:bodyPr>
            <a:noAutofit/>
          </a:bodyPr>
          <a:lstStyle/>
          <a:p>
            <a:r>
              <a:rPr lang="en-US" sz="3400" dirty="0" smtClean="0"/>
              <a:t>Adolescents </a:t>
            </a:r>
            <a:r>
              <a:rPr lang="en-US" sz="3400" b="1" dirty="0" smtClean="0"/>
              <a:t>show interest in planning </a:t>
            </a:r>
            <a:r>
              <a:rPr lang="en-US" sz="3400" dirty="0" smtClean="0"/>
              <a:t>their own learning experiences. Therefore, teachers need to </a:t>
            </a:r>
            <a:r>
              <a:rPr lang="en-US" sz="3400" b="1" dirty="0" smtClean="0"/>
              <a:t>be supportive </a:t>
            </a:r>
            <a:r>
              <a:rPr lang="en-US" sz="3400" dirty="0" smtClean="0"/>
              <a:t>instead of controlling. </a:t>
            </a:r>
            <a:r>
              <a:rPr lang="en-US" sz="3400" b="1" dirty="0" smtClean="0">
                <a:solidFill>
                  <a:srgbClr val="002060"/>
                </a:solidFill>
              </a:rPr>
              <a:t>In other words,</a:t>
            </a:r>
            <a:r>
              <a:rPr lang="en-US" sz="3400" dirty="0" smtClean="0"/>
              <a:t> you need to </a:t>
            </a:r>
            <a:r>
              <a:rPr lang="en-US" sz="3400" b="1" dirty="0" smtClean="0"/>
              <a:t>be flexible </a:t>
            </a:r>
            <a:r>
              <a:rPr lang="en-US" sz="3400" dirty="0" smtClean="0"/>
              <a:t>in order to give them the </a:t>
            </a:r>
            <a:r>
              <a:rPr lang="en-US" sz="3400" b="1" dirty="0" smtClean="0">
                <a:solidFill>
                  <a:srgbClr val="C00000"/>
                </a:solidFill>
              </a:rPr>
              <a:t>opportunity</a:t>
            </a:r>
            <a:r>
              <a:rPr lang="en-US" sz="3400" dirty="0" smtClean="0"/>
              <a:t> to </a:t>
            </a:r>
            <a:r>
              <a:rPr lang="en-US" sz="3400" b="1" dirty="0" smtClean="0">
                <a:solidFill>
                  <a:srgbClr val="00B050"/>
                </a:solidFill>
              </a:rPr>
              <a:t>build</a:t>
            </a:r>
            <a:r>
              <a:rPr lang="en-US" sz="3400" dirty="0" smtClean="0"/>
              <a:t> and</a:t>
            </a:r>
            <a:r>
              <a:rPr lang="en-US" sz="3400" dirty="0" smtClean="0">
                <a:solidFill>
                  <a:srgbClr val="00B050"/>
                </a:solidFill>
              </a:rPr>
              <a:t> </a:t>
            </a:r>
            <a:r>
              <a:rPr lang="en-US" sz="3400" b="1" dirty="0" smtClean="0">
                <a:solidFill>
                  <a:srgbClr val="00B050"/>
                </a:solidFill>
              </a:rPr>
              <a:t>construct their knowledge</a:t>
            </a:r>
            <a:r>
              <a:rPr lang="en-US" sz="3400" b="1" dirty="0" smtClean="0">
                <a:solidFill>
                  <a:srgbClr val="002060"/>
                </a:solidFill>
              </a:rPr>
              <a:t>. </a:t>
            </a:r>
            <a:endParaRPr lang="en-US" sz="3400" dirty="0" smtClean="0"/>
          </a:p>
          <a:p>
            <a:r>
              <a:rPr lang="en-US" sz="3400" dirty="0" smtClean="0"/>
              <a:t>Adolescents tend to be </a:t>
            </a:r>
            <a:r>
              <a:rPr lang="en-US" sz="3400" b="1" dirty="0" smtClean="0">
                <a:solidFill>
                  <a:schemeClr val="accent2">
                    <a:lumMod val="75000"/>
                  </a:schemeClr>
                </a:solidFill>
              </a:rPr>
              <a:t>egocentric</a:t>
            </a:r>
            <a:r>
              <a:rPr lang="en-US" sz="3400" dirty="0" smtClean="0"/>
              <a:t> and </a:t>
            </a:r>
            <a:r>
              <a:rPr lang="en-US" sz="3400" b="1" dirty="0" smtClean="0">
                <a:solidFill>
                  <a:schemeClr val="accent2">
                    <a:lumMod val="75000"/>
                  </a:schemeClr>
                </a:solidFill>
              </a:rPr>
              <a:t>impulsive.</a:t>
            </a:r>
            <a:r>
              <a:rPr lang="en-US" sz="3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400" dirty="0" smtClean="0"/>
              <a:t>Therefore, learning </a:t>
            </a:r>
            <a:r>
              <a:rPr lang="en-US" sz="3400" b="1" dirty="0" smtClean="0"/>
              <a:t>must go hand in hand</a:t>
            </a:r>
            <a:r>
              <a:rPr lang="en-US" sz="3400" dirty="0" smtClean="0"/>
              <a:t> with their </a:t>
            </a:r>
            <a:r>
              <a:rPr lang="en-US" sz="3400" b="1" dirty="0" smtClean="0">
                <a:solidFill>
                  <a:srgbClr val="FF0000"/>
                </a:solidFill>
              </a:rPr>
              <a:t>emotional</a:t>
            </a:r>
            <a:r>
              <a:rPr lang="en-US" sz="3400" dirty="0" smtClean="0"/>
              <a:t> and </a:t>
            </a:r>
            <a:r>
              <a:rPr lang="en-US" sz="3400" b="1" dirty="0" smtClean="0">
                <a:solidFill>
                  <a:srgbClr val="00B0F0"/>
                </a:solidFill>
              </a:rPr>
              <a:t>social needs.</a:t>
            </a:r>
            <a:r>
              <a:rPr lang="en-US" sz="34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21602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B050"/>
                </a:solidFill>
              </a:rPr>
              <a:t>3.1. Self-Image</a:t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692696"/>
            <a:ext cx="8964488" cy="590465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	It is the total subjective perception of oneself, including </a:t>
            </a:r>
            <a:r>
              <a:rPr lang="en-US" b="1" dirty="0" smtClean="0">
                <a:solidFill>
                  <a:srgbClr val="C00000"/>
                </a:solidFill>
              </a:rPr>
              <a:t>Body image </a:t>
            </a:r>
            <a:r>
              <a:rPr lang="en-US" dirty="0" smtClean="0"/>
              <a:t>(the person’s inner perception of his/her physical appearance), </a:t>
            </a:r>
            <a:r>
              <a:rPr lang="en-US" b="1" dirty="0" smtClean="0">
                <a:solidFill>
                  <a:srgbClr val="C00000"/>
                </a:solidFill>
              </a:rPr>
              <a:t>Impressions of one’s personality</a:t>
            </a:r>
            <a:r>
              <a:rPr lang="en-US" dirty="0" smtClean="0"/>
              <a:t>, and </a:t>
            </a:r>
            <a:r>
              <a:rPr lang="en-US" b="1" dirty="0" smtClean="0">
                <a:solidFill>
                  <a:srgbClr val="C00000"/>
                </a:solidFill>
              </a:rPr>
              <a:t>capacities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	People have different ways of thinking about themselves. It is subjective. It differs from one person to another.</a:t>
            </a:r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r>
              <a:rPr lang="en-US" b="1" dirty="0" smtClean="0">
                <a:solidFill>
                  <a:srgbClr val="0070C0"/>
                </a:solidFill>
              </a:rPr>
              <a:t>		</a:t>
            </a:r>
            <a:r>
              <a:rPr lang="en-US" b="1" dirty="0" smtClean="0">
                <a:solidFill>
                  <a:srgbClr val="002060"/>
                </a:solidFill>
              </a:rPr>
              <a:t>Self-Esteem</a:t>
            </a:r>
            <a:r>
              <a:rPr lang="en-US" b="1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is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related </a:t>
            </a:r>
            <a:r>
              <a:rPr lang="en-US" dirty="0" smtClean="0"/>
              <a:t>and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affected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r>
              <a:rPr lang="en-US" dirty="0" smtClean="0"/>
              <a:t>by the body image. It is </a:t>
            </a:r>
            <a:r>
              <a:rPr lang="en-US" b="1" dirty="0" smtClean="0">
                <a:solidFill>
                  <a:srgbClr val="C00000"/>
                </a:solidFill>
              </a:rPr>
              <a:t>liking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oneself, being </a:t>
            </a:r>
            <a:r>
              <a:rPr lang="en-US" b="1" dirty="0" smtClean="0">
                <a:solidFill>
                  <a:srgbClr val="C00000"/>
                </a:solidFill>
              </a:rPr>
              <a:t>satisfied</a:t>
            </a:r>
            <a:r>
              <a:rPr lang="en-US" dirty="0" smtClean="0"/>
              <a:t> with oneself, and </a:t>
            </a:r>
            <a:r>
              <a:rPr lang="en-US" b="1" dirty="0" smtClean="0">
                <a:solidFill>
                  <a:srgbClr val="C00000"/>
                </a:solidFill>
              </a:rPr>
              <a:t>believing</a:t>
            </a:r>
            <a:r>
              <a:rPr lang="en-US" dirty="0" smtClean="0"/>
              <a:t> in oneself. Being happy with oneself affects one’s actions and reactions positively.  Therefore, </a:t>
            </a:r>
            <a:r>
              <a:rPr lang="en-US" dirty="0" smtClean="0">
                <a:solidFill>
                  <a:srgbClr val="00B050"/>
                </a:solidFill>
              </a:rPr>
              <a:t>self image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B050"/>
                </a:solidFill>
              </a:rPr>
              <a:t>academic performance</a:t>
            </a:r>
            <a:r>
              <a:rPr lang="en-US" dirty="0" smtClean="0"/>
              <a:t> are </a:t>
            </a:r>
            <a:r>
              <a:rPr lang="en-US" b="1" dirty="0" smtClean="0"/>
              <a:t>interrelated.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21602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B050"/>
                </a:solidFill>
              </a:rPr>
              <a:t>3.1. Self-Image</a:t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548680"/>
            <a:ext cx="8892480" cy="604867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	Since adolescence starts with physical changes “puberty”. Adolescents begin to </a:t>
            </a:r>
            <a:r>
              <a:rPr lang="en-US" b="1" dirty="0" smtClean="0"/>
              <a:t>focus</a:t>
            </a:r>
            <a:r>
              <a:rPr lang="en-US" dirty="0" smtClean="0"/>
              <a:t> more on their </a:t>
            </a:r>
            <a:r>
              <a:rPr lang="en-US" b="1" dirty="0" smtClean="0"/>
              <a:t>physical appearances</a:t>
            </a:r>
            <a:r>
              <a:rPr lang="en-US" dirty="0" smtClean="0"/>
              <a:t>. Some teens </a:t>
            </a:r>
            <a:r>
              <a:rPr lang="en-US" dirty="0" smtClean="0">
                <a:solidFill>
                  <a:srgbClr val="C00000"/>
                </a:solidFill>
              </a:rPr>
              <a:t>struggle</a:t>
            </a:r>
            <a:r>
              <a:rPr lang="en-US" dirty="0" smtClean="0"/>
              <a:t> with </a:t>
            </a:r>
            <a:r>
              <a:rPr lang="en-US" dirty="0" smtClean="0">
                <a:solidFill>
                  <a:srgbClr val="C00000"/>
                </a:solidFill>
              </a:rPr>
              <a:t>self-esteem</a:t>
            </a:r>
            <a:r>
              <a:rPr lang="en-US" dirty="0" smtClean="0"/>
              <a:t> because they </a:t>
            </a:r>
            <a:r>
              <a:rPr lang="en-US" dirty="0" smtClean="0">
                <a:solidFill>
                  <a:srgbClr val="C00000"/>
                </a:solidFill>
              </a:rPr>
              <a:t>feel less comfortable with those changes</a:t>
            </a:r>
            <a:r>
              <a:rPr lang="en-US" dirty="0" smtClean="0"/>
              <a:t>. Others, however, </a:t>
            </a:r>
            <a:r>
              <a:rPr lang="en-US" b="1" dirty="0" smtClean="0"/>
              <a:t>accept them and cope with them easily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3.1.1. Factors that affect the body image</a:t>
            </a:r>
          </a:p>
          <a:p>
            <a:pPr algn="just"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a) Media: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 smtClean="0"/>
              <a:t>TV, Magazines, and social media convey images of the ideal body. This makes the adolescent feel inferior which may lead to poor self esteem.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216024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B050"/>
                </a:solidFill>
              </a:rPr>
              <a:t>3.1. Self-Image</a:t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120680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b) Family: </a:t>
            </a:r>
            <a:r>
              <a:rPr lang="en-US" dirty="0" smtClean="0"/>
              <a:t>Some parents tend to become less positive and more critical about their children’s physical appearances.   </a:t>
            </a:r>
          </a:p>
          <a:p>
            <a:pPr algn="just"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c) Environment: </a:t>
            </a:r>
            <a:r>
              <a:rPr lang="en-US" dirty="0" smtClean="0"/>
              <a:t>Some teens may receive  negative comments from their peers. This might have a negative affect on their perception of their body image. </a:t>
            </a:r>
          </a:p>
          <a:p>
            <a:pPr algn="just"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	</a:t>
            </a:r>
            <a:endParaRPr lang="en-US" b="1" dirty="0" smtClean="0">
              <a:solidFill>
                <a:schemeClr val="accent3">
                  <a:lumMod val="75000"/>
                </a:schemeClr>
              </a:solidFill>
              <a:sym typeface="Wingdings" pitchFamily="2" charset="2"/>
            </a:endParaRPr>
          </a:p>
          <a:p>
            <a:pPr algn="just">
              <a:buNone/>
            </a:pP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sym typeface="Wingdings" pitchFamily="2" charset="2"/>
              </a:rPr>
              <a:t>	</a:t>
            </a:r>
            <a:r>
              <a:rPr lang="en-US" dirty="0" smtClean="0"/>
              <a:t>From the above, it is safe to argue that there is a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close relationship </a:t>
            </a:r>
            <a:r>
              <a:rPr lang="en-US" b="1" dirty="0" smtClean="0"/>
              <a:t>between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 body image </a:t>
            </a:r>
            <a:r>
              <a:rPr lang="en-US" b="1" dirty="0" smtClean="0"/>
              <a:t>and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self esteem </a:t>
            </a:r>
            <a:r>
              <a:rPr lang="en-US" b="1" dirty="0" smtClean="0"/>
              <a:t>during adolescence </a:t>
            </a:r>
            <a:r>
              <a:rPr lang="en-US" dirty="0" smtClean="0"/>
              <a:t>because most adolescents focus on their bodies. Thus, </a:t>
            </a:r>
            <a:r>
              <a:rPr lang="en-US" dirty="0" smtClean="0">
                <a:solidFill>
                  <a:srgbClr val="C00000"/>
                </a:solidFill>
              </a:rPr>
              <a:t>psychological disorders </a:t>
            </a:r>
            <a:r>
              <a:rPr lang="en-US" dirty="0" smtClean="0"/>
              <a:t>are sometimes related to </a:t>
            </a:r>
            <a:r>
              <a:rPr lang="en-US" dirty="0" smtClean="0">
                <a:solidFill>
                  <a:srgbClr val="C00000"/>
                </a:solidFill>
              </a:rPr>
              <a:t>poor body image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C00000"/>
                </a:solidFill>
              </a:rPr>
              <a:t>low self-esteem</a:t>
            </a:r>
            <a:r>
              <a:rPr lang="en-US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solidFill>
                  <a:srgbClr val="00B050"/>
                </a:solidFill>
              </a:rPr>
              <a:t>3.1. Self-Image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536145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/>
              <a:t>	</a:t>
            </a:r>
            <a:r>
              <a:rPr lang="en-US" b="1" dirty="0" smtClean="0">
                <a:solidFill>
                  <a:srgbClr val="002060"/>
                </a:solidFill>
              </a:rPr>
              <a:t>Self-awareness (self-knowledge) </a:t>
            </a:r>
            <a:r>
              <a:rPr lang="en-US" dirty="0" smtClean="0"/>
              <a:t>is a set of </a:t>
            </a:r>
            <a:r>
              <a:rPr lang="en-US" dirty="0" smtClean="0">
                <a:solidFill>
                  <a:srgbClr val="C00000"/>
                </a:solidFill>
              </a:rPr>
              <a:t>beliefs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C00000"/>
                </a:solidFill>
              </a:rPr>
              <a:t>attitudes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0070C0"/>
                </a:solidFill>
              </a:rPr>
              <a:t>towards oneself</a:t>
            </a:r>
            <a:r>
              <a:rPr lang="en-US" dirty="0" smtClean="0"/>
              <a:t>. It can be either </a:t>
            </a:r>
            <a:r>
              <a:rPr lang="en-US" dirty="0" smtClean="0">
                <a:solidFill>
                  <a:srgbClr val="00B050"/>
                </a:solidFill>
              </a:rPr>
              <a:t>positive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0000"/>
                </a:solidFill>
              </a:rPr>
              <a:t>negative</a:t>
            </a:r>
            <a:r>
              <a:rPr lang="en-US" dirty="0" smtClean="0"/>
              <a:t>. </a:t>
            </a:r>
          </a:p>
          <a:p>
            <a:pPr algn="just">
              <a:buNone/>
            </a:pPr>
            <a:r>
              <a:rPr lang="en-US" dirty="0" smtClean="0"/>
              <a:t>		It is having a </a:t>
            </a:r>
            <a:r>
              <a:rPr lang="en-US" b="1" dirty="0" smtClean="0"/>
              <a:t>clear perception </a:t>
            </a:r>
            <a:r>
              <a:rPr lang="en-US" dirty="0" smtClean="0"/>
              <a:t>of one’s personality including</a:t>
            </a:r>
            <a:r>
              <a:rPr lang="en-US" b="1" dirty="0" smtClean="0"/>
              <a:t> strengths</a:t>
            </a:r>
            <a:r>
              <a:rPr lang="en-US" dirty="0" smtClean="0"/>
              <a:t>, </a:t>
            </a:r>
            <a:r>
              <a:rPr lang="en-US" b="1" dirty="0" smtClean="0"/>
              <a:t>weaknesses</a:t>
            </a:r>
            <a:r>
              <a:rPr lang="en-US" dirty="0" smtClean="0"/>
              <a:t>, </a:t>
            </a:r>
            <a:r>
              <a:rPr lang="en-US" b="1" dirty="0" smtClean="0"/>
              <a:t>thoughts,</a:t>
            </a:r>
            <a:r>
              <a:rPr lang="en-US" dirty="0" smtClean="0"/>
              <a:t> </a:t>
            </a:r>
            <a:r>
              <a:rPr lang="en-US" b="1" dirty="0" smtClean="0"/>
              <a:t>beliefs</a:t>
            </a:r>
            <a:r>
              <a:rPr lang="en-US" dirty="0" smtClean="0"/>
              <a:t>, </a:t>
            </a:r>
            <a:r>
              <a:rPr lang="en-US" b="1" dirty="0" smtClean="0"/>
              <a:t>motivations</a:t>
            </a:r>
            <a:r>
              <a:rPr lang="en-US" dirty="0" smtClean="0"/>
              <a:t>, and </a:t>
            </a:r>
            <a:r>
              <a:rPr lang="en-US" b="1" dirty="0" smtClean="0"/>
              <a:t>emotions</a:t>
            </a:r>
            <a:r>
              <a:rPr lang="en-US" dirty="0" smtClean="0"/>
              <a:t>. Researchers consider understanding one’s abilities and weaknesses a form </a:t>
            </a:r>
            <a:r>
              <a:rPr lang="en-US" b="1" dirty="0" smtClean="0"/>
              <a:t>of intelligence</a:t>
            </a:r>
            <a:r>
              <a:rPr lang="en-US" dirty="0" smtClean="0"/>
              <a:t>.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490066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>
                <a:solidFill>
                  <a:srgbClr val="00B050"/>
                </a:solidFill>
              </a:rPr>
              <a:t>3.2. Self-Image</a:t>
            </a:r>
            <a:r>
              <a:rPr lang="en-US" sz="3600" b="1" dirty="0" smtClean="0"/>
              <a:t> and </a:t>
            </a:r>
            <a:r>
              <a:rPr lang="en-US" sz="3600" b="1" dirty="0" smtClean="0">
                <a:solidFill>
                  <a:srgbClr val="00B050"/>
                </a:solidFill>
              </a:rPr>
              <a:t>Academic Achievements</a:t>
            </a:r>
            <a:r>
              <a:rPr lang="en-US" b="1" dirty="0" smtClean="0">
                <a:solidFill>
                  <a:srgbClr val="00B050"/>
                </a:solidFill>
              </a:rPr>
              <a:t/>
            </a:r>
            <a:br>
              <a:rPr lang="en-US" b="1" dirty="0" smtClean="0">
                <a:solidFill>
                  <a:srgbClr val="00B050"/>
                </a:solidFill>
              </a:rPr>
            </a:b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548680"/>
            <a:ext cx="8784976" cy="6048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7030A0"/>
                </a:solidFill>
              </a:rPr>
              <a:t>	Self image </a:t>
            </a:r>
            <a:r>
              <a:rPr lang="en-US" dirty="0" smtClean="0"/>
              <a:t>is frequently </a:t>
            </a:r>
            <a:r>
              <a:rPr lang="en-US" b="1" dirty="0" smtClean="0">
                <a:solidFill>
                  <a:srgbClr val="7030A0"/>
                </a:solidFill>
              </a:rPr>
              <a:t>positively correlated with academic performance. </a:t>
            </a:r>
            <a:r>
              <a:rPr lang="en-US" dirty="0" smtClean="0"/>
              <a:t>Research indicates that it is </a:t>
            </a:r>
            <a:r>
              <a:rPr lang="en-US" b="1" dirty="0" smtClean="0">
                <a:solidFill>
                  <a:srgbClr val="00B050"/>
                </a:solidFill>
              </a:rPr>
              <a:t>a consequence</a:t>
            </a:r>
            <a:r>
              <a:rPr lang="en-US" b="1" dirty="0" smtClean="0"/>
              <a:t> </a:t>
            </a:r>
            <a:r>
              <a:rPr lang="en-US" dirty="0" smtClean="0"/>
              <a:t>rather </a:t>
            </a:r>
            <a:r>
              <a:rPr lang="en-US" dirty="0" smtClean="0">
                <a:solidFill>
                  <a:srgbClr val="00B050"/>
                </a:solidFill>
              </a:rPr>
              <a:t>than </a:t>
            </a:r>
            <a:r>
              <a:rPr lang="en-US" b="1" dirty="0" smtClean="0">
                <a:solidFill>
                  <a:srgbClr val="00B050"/>
                </a:solidFill>
              </a:rPr>
              <a:t>a cause of high school achievements.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smtClean="0"/>
              <a:t>This suggests that </a:t>
            </a:r>
            <a:r>
              <a:rPr lang="en-US" sz="3600" b="1" dirty="0" smtClean="0">
                <a:solidFill>
                  <a:srgbClr val="7030A0"/>
                </a:solidFill>
              </a:rPr>
              <a:t>increasing learners’ academic skills </a:t>
            </a:r>
            <a:r>
              <a:rPr lang="en-US" sz="3600" b="1" dirty="0" smtClean="0"/>
              <a:t>boosts</a:t>
            </a:r>
            <a:r>
              <a:rPr lang="en-US" dirty="0" smtClean="0"/>
              <a:t> their </a:t>
            </a:r>
            <a:r>
              <a:rPr lang="en-US" b="1" dirty="0" smtClean="0">
                <a:solidFill>
                  <a:srgbClr val="7030A0"/>
                </a:solidFill>
              </a:rPr>
              <a:t>self-concept.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Therefore </a:t>
            </a:r>
            <a:r>
              <a:rPr lang="en-US" b="1" dirty="0" smtClean="0"/>
              <a:t>as future teacher </a:t>
            </a:r>
            <a:r>
              <a:rPr lang="en-US" dirty="0" smtClean="0"/>
              <a:t>you need to try </a:t>
            </a:r>
            <a:r>
              <a:rPr lang="en-US" b="1" dirty="0" smtClean="0">
                <a:solidFill>
                  <a:srgbClr val="C00000"/>
                </a:solidFill>
              </a:rPr>
              <a:t>to prevent low self-esteem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C00000"/>
                </a:solidFill>
              </a:rPr>
              <a:t>contribute to building high self-esteem.</a:t>
            </a:r>
            <a:r>
              <a:rPr lang="en-US" dirty="0" smtClean="0"/>
              <a:t> This could be achieved through, for instance: 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3322</TotalTime>
  <Words>296</Words>
  <Application>Microsoft Office PowerPoint</Application>
  <PresentationFormat>Affichage à l'écran (4:3)</PresentationFormat>
  <Paragraphs>57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University of Blida 2 Faculty of Arts and Languages  Department of English   Module: Educational Psychology for Adolescents</vt:lpstr>
      <vt:lpstr>Outline:</vt:lpstr>
      <vt:lpstr>3. The Adolescent as a Learner</vt:lpstr>
      <vt:lpstr>3. The Adolescent as a Learner</vt:lpstr>
      <vt:lpstr>3.1. Self-Image </vt:lpstr>
      <vt:lpstr>3.1. Self-Image </vt:lpstr>
      <vt:lpstr>3.1. Self-Image </vt:lpstr>
      <vt:lpstr>3.1. Self-Image</vt:lpstr>
      <vt:lpstr>3.2. Self-Image and Academic Achievements </vt:lpstr>
      <vt:lpstr>3.2. Self-Image and Academic Achievements </vt:lpstr>
      <vt:lpstr>How? </vt:lpstr>
      <vt:lpstr>How? </vt:lpstr>
      <vt:lpstr>3.4. Implications to Teachers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Blida 2 Faculty of Arts and Languages  Department of English   Module: Educational Psychology for Adolescents</dc:title>
  <dc:creator>pc</dc:creator>
  <cp:lastModifiedBy>PC2022</cp:lastModifiedBy>
  <cp:revision>19</cp:revision>
  <dcterms:created xsi:type="dcterms:W3CDTF">2021-01-12T23:25:23Z</dcterms:created>
  <dcterms:modified xsi:type="dcterms:W3CDTF">2023-01-03T13:45:40Z</dcterms:modified>
</cp:coreProperties>
</file>