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C51CA-B409-4BE3-9F1F-87A5C8D18B38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A4155-C821-4D57-AE02-854A8E42F00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490" y="4400452"/>
            <a:ext cx="5487022" cy="36009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I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A2CE8-B56A-4144-99D2-D6F86D2C3CAE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EABBE-2E96-4873-B04B-6699E391F4A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4237182" y="627530"/>
            <a:ext cx="164058" cy="6807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1204" tIns="39889" rIns="81204" bIns="39889">
            <a:spAutoFit/>
          </a:bodyPr>
          <a:lstStyle/>
          <a:p>
            <a:pPr algn="ctr" eaLnBrk="1" hangingPunct="1"/>
            <a:endParaRPr lang="en-US" altLang="en-US" sz="3900" b="1" dirty="0">
              <a:latin typeface="Times New Roman" pitchFamily="18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971262" y="1344706"/>
            <a:ext cx="7299614" cy="22965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1204" tIns="39889" rIns="81204" bIns="39889">
            <a:spAutoFit/>
          </a:bodyPr>
          <a:lstStyle/>
          <a:p>
            <a:pPr algn="ctr" eaLnBrk="1" hangingPunct="1"/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</a:rPr>
              <a:t>Consumer Markets </a:t>
            </a:r>
          </a:p>
          <a:p>
            <a:pPr algn="ctr" eaLnBrk="1" hangingPunct="1"/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</a:rPr>
              <a:t>and </a:t>
            </a:r>
          </a:p>
          <a:p>
            <a:pPr algn="ctr" eaLnBrk="1" hangingPunct="1"/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</a:rPr>
              <a:t>Consumer Buyer Behavior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148" y="-19610"/>
            <a:ext cx="6176818" cy="759199"/>
          </a:xfrm>
          <a:ln cap="flat"/>
        </p:spPr>
        <p:txBody>
          <a:bodyPr rtlCol="0">
            <a:normAutofit/>
          </a:bodyPr>
          <a:lstStyle/>
          <a:p>
            <a:pPr defTabSz="67698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Buying Behavior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3455" y="1075765"/>
            <a:ext cx="7758545" cy="4168588"/>
          </a:xfrm>
          <a:ln w="12700"/>
        </p:spPr>
        <p:txBody>
          <a:bodyPr lIns="81204" tIns="39889" rIns="81204" bIns="39889">
            <a:normAutofit lnSpcReduction="10000"/>
          </a:bodyPr>
          <a:lstStyle/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200" dirty="0"/>
              <a:t>The study of how consumers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2200" dirty="0"/>
          </a:p>
          <a:p>
            <a:pPr>
              <a:lnSpc>
                <a:spcPct val="60000"/>
              </a:lnSpc>
            </a:pPr>
            <a:r>
              <a:rPr lang="en-US" sz="2200" dirty="0"/>
              <a:t>Select</a:t>
            </a:r>
          </a:p>
          <a:p>
            <a:pPr>
              <a:lnSpc>
                <a:spcPct val="60000"/>
              </a:lnSpc>
            </a:pPr>
            <a:r>
              <a:rPr lang="en-US" sz="2200" dirty="0"/>
              <a:t>Purchase</a:t>
            </a:r>
          </a:p>
          <a:p>
            <a:pPr>
              <a:lnSpc>
                <a:spcPct val="60000"/>
              </a:lnSpc>
            </a:pPr>
            <a:r>
              <a:rPr lang="en-US" sz="2200" dirty="0"/>
              <a:t>Use </a:t>
            </a:r>
          </a:p>
          <a:p>
            <a:pPr>
              <a:lnSpc>
                <a:spcPct val="60000"/>
              </a:lnSpc>
            </a:pPr>
            <a:r>
              <a:rPr lang="en-US" sz="2200" dirty="0"/>
              <a:t>Dispose of</a:t>
            </a:r>
          </a:p>
          <a:p>
            <a:pPr>
              <a:lnSpc>
                <a:spcPct val="80000"/>
              </a:lnSpc>
              <a:buClr>
                <a:srgbClr val="FAFD00"/>
              </a:buClr>
            </a:pPr>
            <a:endParaRPr lang="en-US" sz="2200" dirty="0"/>
          </a:p>
          <a:p>
            <a:pPr>
              <a:lnSpc>
                <a:spcPct val="80000"/>
              </a:lnSpc>
              <a:buClr>
                <a:srgbClr val="FAFD00"/>
              </a:buClr>
            </a:pPr>
            <a:r>
              <a:rPr lang="en-US" sz="2200" dirty="0"/>
              <a:t>goods and services in the process of satisfying their personal and household needs and wants.</a:t>
            </a:r>
          </a:p>
          <a:p>
            <a:pPr>
              <a:lnSpc>
                <a:spcPct val="80000"/>
              </a:lnSpc>
              <a:buClr>
                <a:srgbClr val="FAFD00"/>
              </a:buClr>
            </a:pPr>
            <a:endParaRPr lang="en-US" sz="2200" dirty="0"/>
          </a:p>
          <a:p>
            <a:pPr>
              <a:lnSpc>
                <a:spcPct val="80000"/>
              </a:lnSpc>
              <a:buClr>
                <a:srgbClr val="FAFD00"/>
              </a:buClr>
            </a:pPr>
            <a:endParaRPr lang="en-US" sz="2200" dirty="0"/>
          </a:p>
          <a:p>
            <a:pPr>
              <a:lnSpc>
                <a:spcPct val="80000"/>
              </a:lnSpc>
              <a:buClr>
                <a:srgbClr val="FAFD00"/>
              </a:buClr>
            </a:pPr>
            <a:r>
              <a:rPr lang="en-US" sz="2200" dirty="0"/>
              <a:t>Study consumer behavior to answer:</a:t>
            </a:r>
          </a:p>
          <a:p>
            <a:pPr>
              <a:lnSpc>
                <a:spcPct val="80000"/>
              </a:lnSpc>
              <a:buClr>
                <a:srgbClr val="FAFD00"/>
              </a:buClr>
              <a:buFontTx/>
              <a:buChar char=" "/>
            </a:pPr>
            <a:r>
              <a:rPr lang="en-US" sz="2200" dirty="0"/>
              <a:t>“How do consumers respond to marketing efforts the company might use?” 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8"/>
          <p:cNvSpPr>
            <a:spLocks noChangeArrowheads="1"/>
          </p:cNvSpPr>
          <p:nvPr/>
        </p:nvSpPr>
        <p:spPr bwMode="auto">
          <a:xfrm>
            <a:off x="4260273" y="3160059"/>
            <a:ext cx="7273636" cy="463923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pPr algn="ctr" eaLnBrk="1" hangingPunct="1"/>
            <a:endParaRPr lang="en-US" altLang="en-US" sz="2200" b="1" dirty="0">
              <a:latin typeface="Times New Roman" pitchFamily="18" charset="0"/>
            </a:endParaRPr>
          </a:p>
        </p:txBody>
      </p:sp>
      <p:sp>
        <p:nvSpPr>
          <p:cNvPr id="16387" name="Oval 1030"/>
          <p:cNvSpPr>
            <a:spLocks noChangeArrowheads="1"/>
          </p:cNvSpPr>
          <p:nvPr/>
        </p:nvSpPr>
        <p:spPr bwMode="auto">
          <a:xfrm>
            <a:off x="2216727" y="1143000"/>
            <a:ext cx="4779818" cy="450476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pPr algn="ctr" eaLnBrk="1" hangingPunct="1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16388" name="Oval 1031"/>
          <p:cNvSpPr>
            <a:spLocks noChangeArrowheads="1"/>
          </p:cNvSpPr>
          <p:nvPr/>
        </p:nvSpPr>
        <p:spPr bwMode="auto">
          <a:xfrm>
            <a:off x="2978727" y="1815353"/>
            <a:ext cx="3255818" cy="3160059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pPr algn="ctr" eaLnBrk="1" hangingPunct="1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16389" name="Oval 1032"/>
          <p:cNvSpPr>
            <a:spLocks noChangeArrowheads="1"/>
          </p:cNvSpPr>
          <p:nvPr/>
        </p:nvSpPr>
        <p:spPr bwMode="auto">
          <a:xfrm>
            <a:off x="4017818" y="2756647"/>
            <a:ext cx="1246909" cy="1143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pPr algn="ctr" eaLnBrk="1" hangingPunct="1"/>
            <a:r>
              <a:rPr lang="en-US" altLang="en-US" b="1">
                <a:latin typeface="Times New Roman" pitchFamily="18" charset="0"/>
              </a:rPr>
              <a:t>Consumer</a:t>
            </a:r>
          </a:p>
          <a:p>
            <a:pPr algn="ctr" eaLnBrk="1" hangingPunct="1"/>
            <a:r>
              <a:rPr lang="en-US" altLang="en-US" b="1">
                <a:latin typeface="Times New Roman" pitchFamily="18" charset="0"/>
              </a:rPr>
              <a:t>Purchase</a:t>
            </a:r>
          </a:p>
          <a:p>
            <a:pPr algn="ctr" eaLnBrk="1" hangingPunct="1"/>
            <a:r>
              <a:rPr lang="en-US" altLang="en-US" b="1">
                <a:latin typeface="Times New Roman" pitchFamily="18" charset="0"/>
              </a:rPr>
              <a:t>Decision</a:t>
            </a:r>
          </a:p>
        </p:txBody>
      </p:sp>
      <p:sp>
        <p:nvSpPr>
          <p:cNvPr id="16390" name="Line 1033"/>
          <p:cNvSpPr>
            <a:spLocks noChangeShapeType="1"/>
          </p:cNvSpPr>
          <p:nvPr/>
        </p:nvSpPr>
        <p:spPr bwMode="auto">
          <a:xfrm>
            <a:off x="2286000" y="2689412"/>
            <a:ext cx="692727" cy="3361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1" name="Line 1034"/>
          <p:cNvSpPr>
            <a:spLocks noChangeShapeType="1"/>
          </p:cNvSpPr>
          <p:nvPr/>
        </p:nvSpPr>
        <p:spPr bwMode="auto">
          <a:xfrm>
            <a:off x="5680364" y="4572000"/>
            <a:ext cx="484909" cy="53788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2" name="Line 1035"/>
          <p:cNvSpPr>
            <a:spLocks noChangeShapeType="1"/>
          </p:cNvSpPr>
          <p:nvPr/>
        </p:nvSpPr>
        <p:spPr bwMode="auto">
          <a:xfrm flipH="1">
            <a:off x="3186546" y="4639235"/>
            <a:ext cx="415636" cy="6051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3" name="Line 1036"/>
          <p:cNvSpPr>
            <a:spLocks noChangeShapeType="1"/>
          </p:cNvSpPr>
          <p:nvPr/>
        </p:nvSpPr>
        <p:spPr bwMode="auto">
          <a:xfrm flipH="1">
            <a:off x="6165273" y="2823882"/>
            <a:ext cx="762000" cy="26894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4" name="Line 1037"/>
          <p:cNvSpPr>
            <a:spLocks noChangeShapeType="1"/>
          </p:cNvSpPr>
          <p:nvPr/>
        </p:nvSpPr>
        <p:spPr bwMode="auto">
          <a:xfrm>
            <a:off x="4641273" y="1143000"/>
            <a:ext cx="0" cy="6723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5" name="Line 1038"/>
          <p:cNvSpPr>
            <a:spLocks noChangeShapeType="1"/>
          </p:cNvSpPr>
          <p:nvPr/>
        </p:nvSpPr>
        <p:spPr bwMode="auto">
          <a:xfrm flipH="1">
            <a:off x="5264728" y="2891118"/>
            <a:ext cx="900545" cy="26894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6" name="Line 1039"/>
          <p:cNvSpPr>
            <a:spLocks noChangeShapeType="1"/>
          </p:cNvSpPr>
          <p:nvPr/>
        </p:nvSpPr>
        <p:spPr bwMode="auto">
          <a:xfrm flipH="1">
            <a:off x="4087091" y="3899647"/>
            <a:ext cx="346364" cy="100852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7" name="Line 1040"/>
          <p:cNvSpPr>
            <a:spLocks noChangeShapeType="1"/>
          </p:cNvSpPr>
          <p:nvPr/>
        </p:nvSpPr>
        <p:spPr bwMode="auto">
          <a:xfrm>
            <a:off x="5126182" y="3697941"/>
            <a:ext cx="692727" cy="8068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8" name="Line 1041"/>
          <p:cNvSpPr>
            <a:spLocks noChangeShapeType="1"/>
          </p:cNvSpPr>
          <p:nvPr/>
        </p:nvSpPr>
        <p:spPr bwMode="auto">
          <a:xfrm>
            <a:off x="3394364" y="2353235"/>
            <a:ext cx="762000" cy="6051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399" name="Line 1042"/>
          <p:cNvSpPr>
            <a:spLocks noChangeShapeType="1"/>
          </p:cNvSpPr>
          <p:nvPr/>
        </p:nvSpPr>
        <p:spPr bwMode="auto">
          <a:xfrm flipV="1">
            <a:off x="3048000" y="3496235"/>
            <a:ext cx="969818" cy="26894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400" name="Line 1043"/>
          <p:cNvSpPr>
            <a:spLocks noChangeShapeType="1"/>
          </p:cNvSpPr>
          <p:nvPr/>
        </p:nvSpPr>
        <p:spPr bwMode="auto">
          <a:xfrm flipH="1">
            <a:off x="4779818" y="1815353"/>
            <a:ext cx="138545" cy="9412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16401" name="Text Box 1044"/>
          <p:cNvSpPr txBox="1">
            <a:spLocks noChangeArrowheads="1"/>
          </p:cNvSpPr>
          <p:nvPr/>
        </p:nvSpPr>
        <p:spPr bwMode="auto">
          <a:xfrm>
            <a:off x="3740727" y="2151530"/>
            <a:ext cx="947984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Motives</a:t>
            </a:r>
          </a:p>
        </p:txBody>
      </p:sp>
      <p:sp>
        <p:nvSpPr>
          <p:cNvPr id="16402" name="Text Box 1045"/>
          <p:cNvSpPr txBox="1">
            <a:spLocks noChangeArrowheads="1"/>
          </p:cNvSpPr>
          <p:nvPr/>
        </p:nvSpPr>
        <p:spPr bwMode="auto">
          <a:xfrm>
            <a:off x="4294909" y="4303059"/>
            <a:ext cx="1281409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Personality</a:t>
            </a:r>
          </a:p>
        </p:txBody>
      </p:sp>
      <p:sp>
        <p:nvSpPr>
          <p:cNvPr id="16403" name="Text Box 1046"/>
          <p:cNvSpPr txBox="1">
            <a:spLocks noChangeArrowheads="1"/>
          </p:cNvSpPr>
          <p:nvPr/>
        </p:nvSpPr>
        <p:spPr bwMode="auto">
          <a:xfrm>
            <a:off x="3048000" y="2958353"/>
            <a:ext cx="755624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Needs</a:t>
            </a:r>
          </a:p>
        </p:txBody>
      </p:sp>
      <p:sp>
        <p:nvSpPr>
          <p:cNvPr id="16404" name="Text Box 1047"/>
          <p:cNvSpPr txBox="1">
            <a:spLocks noChangeArrowheads="1"/>
          </p:cNvSpPr>
          <p:nvPr/>
        </p:nvSpPr>
        <p:spPr bwMode="auto">
          <a:xfrm>
            <a:off x="3117273" y="3832412"/>
            <a:ext cx="1225945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Perception</a:t>
            </a:r>
          </a:p>
        </p:txBody>
      </p:sp>
      <p:sp>
        <p:nvSpPr>
          <p:cNvPr id="16405" name="Text Box 1048"/>
          <p:cNvSpPr txBox="1">
            <a:spLocks noChangeArrowheads="1"/>
          </p:cNvSpPr>
          <p:nvPr/>
        </p:nvSpPr>
        <p:spPr bwMode="auto">
          <a:xfrm>
            <a:off x="5195455" y="3429000"/>
            <a:ext cx="1076224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Learning</a:t>
            </a:r>
          </a:p>
        </p:txBody>
      </p:sp>
      <p:sp>
        <p:nvSpPr>
          <p:cNvPr id="16406" name="Text Box 1049"/>
          <p:cNvSpPr txBox="1">
            <a:spLocks noChangeArrowheads="1"/>
          </p:cNvSpPr>
          <p:nvPr/>
        </p:nvSpPr>
        <p:spPr bwMode="auto">
          <a:xfrm>
            <a:off x="4849091" y="2420471"/>
            <a:ext cx="1076224" cy="359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b="1" dirty="0">
                <a:latin typeface="Times New Roman" pitchFamily="18" charset="0"/>
              </a:rPr>
              <a:t>Attitudes</a:t>
            </a:r>
          </a:p>
        </p:txBody>
      </p:sp>
      <p:sp>
        <p:nvSpPr>
          <p:cNvPr id="16407" name="Text Box 1050"/>
          <p:cNvSpPr txBox="1">
            <a:spLocks noChangeArrowheads="1"/>
          </p:cNvSpPr>
          <p:nvPr/>
        </p:nvSpPr>
        <p:spPr bwMode="auto">
          <a:xfrm rot="-5400000">
            <a:off x="2033338" y="3726060"/>
            <a:ext cx="1198053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sz="2200" b="1" dirty="0">
                <a:latin typeface="Times New Roman" pitchFamily="18" charset="0"/>
              </a:rPr>
              <a:t>Business</a:t>
            </a:r>
          </a:p>
        </p:txBody>
      </p:sp>
      <p:sp>
        <p:nvSpPr>
          <p:cNvPr id="16408" name="Text Box 1051"/>
          <p:cNvSpPr txBox="1">
            <a:spLocks noChangeArrowheads="1"/>
          </p:cNvSpPr>
          <p:nvPr/>
        </p:nvSpPr>
        <p:spPr bwMode="auto">
          <a:xfrm rot="-2330285">
            <a:off x="2834897" y="1739117"/>
            <a:ext cx="1101616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sz="2200" b="1" dirty="0">
                <a:latin typeface="Times New Roman" pitchFamily="18" charset="0"/>
              </a:rPr>
              <a:t>Culture</a:t>
            </a:r>
          </a:p>
        </p:txBody>
      </p:sp>
      <p:sp>
        <p:nvSpPr>
          <p:cNvPr id="16409" name="Text Box 1052"/>
          <p:cNvSpPr txBox="1">
            <a:spLocks noChangeArrowheads="1"/>
          </p:cNvSpPr>
          <p:nvPr/>
        </p:nvSpPr>
        <p:spPr bwMode="auto">
          <a:xfrm>
            <a:off x="3948546" y="5066460"/>
            <a:ext cx="1356750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sz="2200" b="1" dirty="0">
                <a:latin typeface="Times New Roman" pitchFamily="18" charset="0"/>
              </a:rPr>
              <a:t>Economic</a:t>
            </a:r>
          </a:p>
        </p:txBody>
      </p:sp>
      <p:sp>
        <p:nvSpPr>
          <p:cNvPr id="16410" name="Text Box 1053"/>
          <p:cNvSpPr txBox="1">
            <a:spLocks noChangeArrowheads="1"/>
          </p:cNvSpPr>
          <p:nvPr/>
        </p:nvSpPr>
        <p:spPr bwMode="auto">
          <a:xfrm rot="5400000">
            <a:off x="6004783" y="3702248"/>
            <a:ext cx="1013708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sz="2200" b="1" dirty="0">
                <a:latin typeface="Times New Roman" pitchFamily="18" charset="0"/>
              </a:rPr>
              <a:t>Family</a:t>
            </a:r>
          </a:p>
        </p:txBody>
      </p:sp>
      <p:sp>
        <p:nvSpPr>
          <p:cNvPr id="16411" name="Text Box 1054"/>
          <p:cNvSpPr txBox="1">
            <a:spLocks noChangeArrowheads="1"/>
          </p:cNvSpPr>
          <p:nvPr/>
        </p:nvSpPr>
        <p:spPr bwMode="auto">
          <a:xfrm rot="2015262">
            <a:off x="5397022" y="1739117"/>
            <a:ext cx="887070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eaLnBrk="1" hangingPunct="1"/>
            <a:r>
              <a:rPr lang="en-US" altLang="en-US" sz="2200" b="1" dirty="0">
                <a:latin typeface="Times New Roman" pitchFamily="18" charset="0"/>
              </a:rPr>
              <a:t>Social</a:t>
            </a:r>
          </a:p>
        </p:txBody>
      </p:sp>
      <p:sp>
        <p:nvSpPr>
          <p:cNvPr id="16412" name="Text Box 1055"/>
          <p:cNvSpPr txBox="1">
            <a:spLocks noChangeArrowheads="1"/>
          </p:cNvSpPr>
          <p:nvPr/>
        </p:nvSpPr>
        <p:spPr bwMode="auto">
          <a:xfrm>
            <a:off x="1454727" y="268941"/>
            <a:ext cx="6511636" cy="421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2058" tIns="41029" rIns="82058" bIns="41029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Times New Roman" pitchFamily="18" charset="0"/>
              </a:rPr>
              <a:t>SIMPLE  MODEL FOR CONSUMER BEHAVIOUR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Affichage à l'écran (4:3)</PresentationFormat>
  <Paragraphs>31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Consumer Buying Behavior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nsc</dc:creator>
  <cp:lastModifiedBy>nsc</cp:lastModifiedBy>
  <cp:revision>1</cp:revision>
  <dcterms:created xsi:type="dcterms:W3CDTF">2023-11-09T08:53:20Z</dcterms:created>
  <dcterms:modified xsi:type="dcterms:W3CDTF">2023-11-09T08:53:44Z</dcterms:modified>
</cp:coreProperties>
</file>