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57" r:id="rId3"/>
    <p:sldId id="275" r:id="rId4"/>
    <p:sldId id="263" r:id="rId5"/>
    <p:sldId id="258" r:id="rId6"/>
    <p:sldId id="259" r:id="rId7"/>
    <p:sldId id="264" r:id="rId8"/>
    <p:sldId id="265" r:id="rId9"/>
    <p:sldId id="277" r:id="rId10"/>
    <p:sldId id="260" r:id="rId11"/>
    <p:sldId id="278" r:id="rId12"/>
    <p:sldId id="266" r:id="rId13"/>
    <p:sldId id="267" r:id="rId14"/>
    <p:sldId id="261" r:id="rId15"/>
    <p:sldId id="279" r:id="rId16"/>
    <p:sldId id="268" r:id="rId17"/>
    <p:sldId id="269" r:id="rId18"/>
    <p:sldId id="262" r:id="rId19"/>
    <p:sldId id="270" r:id="rId20"/>
    <p:sldId id="280" r:id="rId21"/>
    <p:sldId id="273" r:id="rId22"/>
    <p:sldId id="272" r:id="rId23"/>
    <p:sldId id="282" r:id="rId24"/>
    <p:sldId id="281" r:id="rId25"/>
    <p:sldId id="27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300"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A1276-F21A-4FE0-94DB-451698D428F8}" type="datetimeFigureOut">
              <a:rPr lang="en-US" smtClean="0"/>
              <a:pPr/>
              <a:t>1/3/2023</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FF54A-C23B-44F4-90D4-EE57DAF8749E}" type="slidenum">
              <a:rPr lang="en-US" smtClean="0"/>
              <a:pPr/>
              <a:t>‹N°›</a:t>
            </a:fld>
            <a:endParaRPr lang="en-US"/>
          </a:p>
        </p:txBody>
      </p:sp>
    </p:spTree>
    <p:extLst>
      <p:ext uri="{BB962C8B-B14F-4D97-AF65-F5344CB8AC3E}">
        <p14:creationId xmlns:p14="http://schemas.microsoft.com/office/powerpoint/2010/main" xmlns="" val="75503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FE1FF54A-C23B-44F4-90D4-EE57DAF8749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FE1FF54A-C23B-44F4-90D4-EE57DAF8749E}"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transition spd="slow">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03/01/2023</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ll dir="d"/>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merriam-webster.com/dictionary/cognitiv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9632" y="0"/>
            <a:ext cx="7622664" cy="3573016"/>
          </a:xfrm>
        </p:spPr>
        <p:txBody>
          <a:bodyPr>
            <a:normAutofit/>
          </a:bodyPr>
          <a:lstStyle/>
          <a:p>
            <a:pPr algn="ctr"/>
            <a:r>
              <a:rPr lang="fr-FR" sz="2200" dirty="0" smtClean="0">
                <a:solidFill>
                  <a:schemeClr val="tx1"/>
                </a:solidFill>
                <a:latin typeface="Times New Roman" pitchFamily="18" charset="0"/>
                <a:cs typeface="Times New Roman" pitchFamily="18" charset="0"/>
              </a:rPr>
              <a:t/>
            </a:r>
            <a:br>
              <a:rPr lang="fr-FR" sz="2200" dirty="0" smtClean="0">
                <a:solidFill>
                  <a:schemeClr val="tx1"/>
                </a:solidFill>
                <a:latin typeface="Times New Roman" pitchFamily="18" charset="0"/>
                <a:cs typeface="Times New Roman" pitchFamily="18" charset="0"/>
              </a:rPr>
            </a:br>
            <a:r>
              <a:rPr lang="fr-FR" sz="3100" dirty="0" err="1" smtClean="0">
                <a:solidFill>
                  <a:schemeClr val="tx1"/>
                </a:solidFill>
                <a:latin typeface="Times New Roman" pitchFamily="18" charset="0"/>
                <a:cs typeface="Times New Roman" pitchFamily="18" charset="0"/>
              </a:rPr>
              <a:t>University</a:t>
            </a:r>
            <a:r>
              <a:rPr lang="fr-FR" sz="3100" dirty="0" smtClean="0">
                <a:solidFill>
                  <a:schemeClr val="tx1"/>
                </a:solidFill>
                <a:latin typeface="Times New Roman" pitchFamily="18" charset="0"/>
                <a:cs typeface="Times New Roman" pitchFamily="18" charset="0"/>
              </a:rPr>
              <a:t> of Blida 2</a:t>
            </a:r>
            <a:br>
              <a:rPr lang="fr-FR" sz="3100" dirty="0" smtClean="0">
                <a:solidFill>
                  <a:schemeClr val="tx1"/>
                </a:solidFill>
                <a:latin typeface="Times New Roman" pitchFamily="18" charset="0"/>
                <a:cs typeface="Times New Roman" pitchFamily="18" charset="0"/>
              </a:rPr>
            </a:br>
            <a:r>
              <a:rPr lang="fr-FR" sz="3100" dirty="0" err="1" smtClean="0">
                <a:solidFill>
                  <a:schemeClr val="tx1"/>
                </a:solidFill>
                <a:latin typeface="Times New Roman" pitchFamily="18" charset="0"/>
                <a:cs typeface="Times New Roman" pitchFamily="18" charset="0"/>
              </a:rPr>
              <a:t>Faculty</a:t>
            </a:r>
            <a:r>
              <a:rPr lang="fr-FR" sz="3100" dirty="0" smtClean="0">
                <a:solidFill>
                  <a:schemeClr val="tx1"/>
                </a:solidFill>
                <a:latin typeface="Times New Roman" pitchFamily="18" charset="0"/>
                <a:cs typeface="Times New Roman" pitchFamily="18" charset="0"/>
              </a:rPr>
              <a:t> of Arts and </a:t>
            </a:r>
            <a:r>
              <a:rPr lang="fr-FR" sz="3100" dirty="0" err="1" smtClean="0">
                <a:solidFill>
                  <a:schemeClr val="tx1"/>
                </a:solidFill>
                <a:latin typeface="Times New Roman" pitchFamily="18" charset="0"/>
                <a:cs typeface="Times New Roman" pitchFamily="18" charset="0"/>
              </a:rPr>
              <a:t>Languages</a:t>
            </a:r>
            <a:r>
              <a:rPr lang="fr-FR" sz="3100" dirty="0" smtClean="0">
                <a:solidFill>
                  <a:schemeClr val="tx1"/>
                </a:solidFill>
                <a:latin typeface="Times New Roman" pitchFamily="18" charset="0"/>
                <a:cs typeface="Times New Roman" pitchFamily="18" charset="0"/>
              </a:rPr>
              <a:t/>
            </a:r>
            <a:br>
              <a:rPr lang="fr-FR" sz="3100" dirty="0" smtClean="0">
                <a:solidFill>
                  <a:schemeClr val="tx1"/>
                </a:solidFill>
                <a:latin typeface="Times New Roman" pitchFamily="18" charset="0"/>
                <a:cs typeface="Times New Roman" pitchFamily="18" charset="0"/>
              </a:rPr>
            </a:br>
            <a:r>
              <a:rPr lang="fr-FR" sz="3100" dirty="0" smtClean="0">
                <a:solidFill>
                  <a:schemeClr val="tx1"/>
                </a:solidFill>
                <a:latin typeface="Times New Roman" pitchFamily="18" charset="0"/>
                <a:cs typeface="Times New Roman" pitchFamily="18" charset="0"/>
              </a:rPr>
              <a:t> </a:t>
            </a:r>
            <a:r>
              <a:rPr lang="fr-FR" sz="3100" dirty="0" err="1" smtClean="0">
                <a:solidFill>
                  <a:schemeClr val="tx1"/>
                </a:solidFill>
                <a:latin typeface="Times New Roman" pitchFamily="18" charset="0"/>
                <a:cs typeface="Times New Roman" pitchFamily="18" charset="0"/>
              </a:rPr>
              <a:t>Department</a:t>
            </a:r>
            <a:r>
              <a:rPr lang="fr-FR" sz="3100" dirty="0" smtClean="0">
                <a:solidFill>
                  <a:schemeClr val="tx1"/>
                </a:solidFill>
                <a:latin typeface="Times New Roman" pitchFamily="18" charset="0"/>
                <a:cs typeface="Times New Roman" pitchFamily="18" charset="0"/>
              </a:rPr>
              <a:t> of English</a:t>
            </a:r>
            <a:br>
              <a:rPr lang="fr-FR" sz="3100" dirty="0" smtClean="0">
                <a:solidFill>
                  <a:schemeClr val="tx1"/>
                </a:solidFill>
                <a:latin typeface="Times New Roman" pitchFamily="18" charset="0"/>
                <a:cs typeface="Times New Roman" pitchFamily="18" charset="0"/>
              </a:rPr>
            </a:br>
            <a:r>
              <a:rPr lang="fr-FR" sz="3100" dirty="0" smtClean="0">
                <a:solidFill>
                  <a:schemeClr val="tx1"/>
                </a:solidFill>
                <a:latin typeface="Times New Roman" pitchFamily="18" charset="0"/>
                <a:cs typeface="Times New Roman" pitchFamily="18" charset="0"/>
              </a:rPr>
              <a:t> </a:t>
            </a:r>
            <a:r>
              <a:rPr lang="fr-FR" sz="4400" dirty="0" smtClean="0">
                <a:solidFill>
                  <a:schemeClr val="tx1"/>
                </a:solidFill>
                <a:latin typeface="Times New Roman" pitchFamily="18" charset="0"/>
                <a:cs typeface="Times New Roman" pitchFamily="18" charset="0"/>
              </a:rPr>
              <a:t/>
            </a:r>
            <a:br>
              <a:rPr lang="fr-FR" sz="4400" dirty="0" smtClean="0">
                <a:solidFill>
                  <a:schemeClr val="tx1"/>
                </a:solidFill>
                <a:latin typeface="Times New Roman" pitchFamily="18" charset="0"/>
                <a:cs typeface="Times New Roman" pitchFamily="18" charset="0"/>
              </a:rPr>
            </a:br>
            <a:r>
              <a:rPr lang="fr-FR" sz="4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Module: </a:t>
            </a:r>
            <a:r>
              <a:rPr lang="en-US" sz="40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Educational Psychology for Adolescents </a:t>
            </a:r>
          </a:p>
        </p:txBody>
      </p:sp>
      <p:sp>
        <p:nvSpPr>
          <p:cNvPr id="3" name="Sous-titre 2"/>
          <p:cNvSpPr>
            <a:spLocks noGrp="1"/>
          </p:cNvSpPr>
          <p:nvPr>
            <p:ph type="subTitle" idx="1"/>
          </p:nvPr>
        </p:nvSpPr>
        <p:spPr>
          <a:xfrm>
            <a:off x="1475656" y="3861048"/>
            <a:ext cx="7406640" cy="2520280"/>
          </a:xfrm>
        </p:spPr>
        <p:txBody>
          <a:bodyPr>
            <a:normAutofit/>
          </a:bodyPr>
          <a:lstStyle/>
          <a:p>
            <a:r>
              <a:rPr lang="fr-FR" sz="3600" dirty="0" err="1" smtClean="0">
                <a:solidFill>
                  <a:schemeClr val="tx1"/>
                </a:solidFill>
                <a:latin typeface="Times New Roman" pitchFamily="18" charset="0"/>
                <a:cs typeface="Times New Roman" pitchFamily="18" charset="0"/>
              </a:rPr>
              <a:t>Level</a:t>
            </a:r>
            <a:r>
              <a:rPr lang="fr-FR" sz="3600" dirty="0" smtClean="0">
                <a:solidFill>
                  <a:schemeClr val="tx1"/>
                </a:solidFill>
                <a:latin typeface="Times New Roman" pitchFamily="18" charset="0"/>
                <a:cs typeface="Times New Roman" pitchFamily="18" charset="0"/>
              </a:rPr>
              <a:t>: M2 </a:t>
            </a:r>
            <a:br>
              <a:rPr lang="fr-FR" sz="3600" dirty="0" smtClean="0">
                <a:solidFill>
                  <a:schemeClr val="tx1"/>
                </a:solidFill>
                <a:latin typeface="Times New Roman" pitchFamily="18" charset="0"/>
                <a:cs typeface="Times New Roman" pitchFamily="18" charset="0"/>
              </a:rPr>
            </a:br>
            <a:r>
              <a:rPr lang="fr-FR" sz="3600" dirty="0" err="1" smtClean="0">
                <a:solidFill>
                  <a:schemeClr val="tx1"/>
                </a:solidFill>
                <a:latin typeface="Times New Roman" pitchFamily="18" charset="0"/>
                <a:cs typeface="Times New Roman" pitchFamily="18" charset="0"/>
              </a:rPr>
              <a:t>Teacher</a:t>
            </a:r>
            <a:r>
              <a:rPr lang="fr-FR" sz="3600" dirty="0" smtClean="0">
                <a:solidFill>
                  <a:schemeClr val="tx1"/>
                </a:solidFill>
                <a:latin typeface="Times New Roman" pitchFamily="18" charset="0"/>
                <a:cs typeface="Times New Roman" pitchFamily="18" charset="0"/>
              </a:rPr>
              <a:t>: Ms. KELAM</a:t>
            </a:r>
            <a:br>
              <a:rPr lang="fr-FR" sz="3600" dirty="0" smtClean="0">
                <a:solidFill>
                  <a:schemeClr val="tx1"/>
                </a:solidFill>
                <a:latin typeface="Times New Roman" pitchFamily="18" charset="0"/>
                <a:cs typeface="Times New Roman" pitchFamily="18" charset="0"/>
              </a:rPr>
            </a:br>
            <a:r>
              <a:rPr lang="fr-FR" sz="3600" dirty="0" smtClean="0">
                <a:solidFill>
                  <a:schemeClr val="tx1"/>
                </a:solidFill>
                <a:latin typeface="Times New Roman" pitchFamily="18" charset="0"/>
                <a:cs typeface="Times New Roman" pitchFamily="18" charset="0"/>
              </a:rPr>
              <a:t>Groups: 1/2</a:t>
            </a:r>
            <a:endParaRPr lang="en-US" sz="3600" dirty="0" smtClean="0">
              <a:solidFill>
                <a:schemeClr val="tx1"/>
              </a:solidFill>
            </a:endParaRPr>
          </a:p>
          <a:p>
            <a:endParaRPr lang="en-US" dirty="0"/>
          </a:p>
        </p:txBody>
      </p:sp>
    </p:spTree>
  </p:cSld>
  <p:clrMapOvr>
    <a:masterClrMapping/>
  </p:clrMapOvr>
  <p:transition spd="slow">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476672"/>
            <a:ext cx="7746064" cy="432048"/>
          </a:xfrm>
        </p:spPr>
        <p:txBody>
          <a:bodyPr>
            <a:noAutofit/>
          </a:bodyPr>
          <a:lstStyle/>
          <a:p>
            <a:r>
              <a:rPr lang="en-US" sz="3200" b="1" dirty="0" smtClean="0"/>
              <a:t>Introduction to </a:t>
            </a:r>
            <a:r>
              <a:rPr lang="en-US" sz="3200" b="1" dirty="0" smtClean="0">
                <a:solidFill>
                  <a:srgbClr val="00B0F0"/>
                </a:solidFill>
              </a:rPr>
              <a:t>Educational Psychology </a:t>
            </a:r>
            <a:r>
              <a:rPr lang="fr-FR" sz="3200" dirty="0" smtClean="0">
                <a:solidFill>
                  <a:srgbClr val="00B0F0"/>
                </a:solidFill>
              </a:rPr>
              <a:t/>
            </a:r>
            <a:br>
              <a:rPr lang="fr-FR" sz="3200" dirty="0" smtClean="0">
                <a:solidFill>
                  <a:srgbClr val="00B0F0"/>
                </a:solidFill>
              </a:rPr>
            </a:br>
            <a:endParaRPr lang="en-US" sz="3200" dirty="0"/>
          </a:p>
        </p:txBody>
      </p:sp>
      <p:sp>
        <p:nvSpPr>
          <p:cNvPr id="3" name="Espace réservé du contenu 2"/>
          <p:cNvSpPr>
            <a:spLocks noGrp="1"/>
          </p:cNvSpPr>
          <p:nvPr>
            <p:ph idx="1"/>
          </p:nvPr>
        </p:nvSpPr>
        <p:spPr>
          <a:xfrm>
            <a:off x="1187624" y="1052736"/>
            <a:ext cx="7746064" cy="5195664"/>
          </a:xfrm>
        </p:spPr>
        <p:txBody>
          <a:bodyPr>
            <a:normAutofit fontScale="92500" lnSpcReduction="20000"/>
          </a:bodyPr>
          <a:lstStyle/>
          <a:p>
            <a:pPr>
              <a:buFont typeface="Wingdings" pitchFamily="2" charset="2"/>
              <a:buChar char="ü"/>
            </a:pPr>
            <a:r>
              <a:rPr lang="en-US" dirty="0" smtClean="0"/>
              <a:t>Educational psychology is the </a:t>
            </a:r>
            <a:r>
              <a:rPr lang="en-US" sz="3300" b="1" dirty="0" smtClean="0">
                <a:solidFill>
                  <a:srgbClr val="00B050"/>
                </a:solidFill>
              </a:rPr>
              <a:t>branch of psychology</a:t>
            </a:r>
            <a:r>
              <a:rPr lang="en-US" b="1" dirty="0" smtClean="0"/>
              <a:t> </a:t>
            </a:r>
            <a:r>
              <a:rPr lang="en-US" dirty="0" smtClean="0"/>
              <a:t>focused on the </a:t>
            </a:r>
            <a:r>
              <a:rPr lang="en-US" dirty="0" smtClean="0">
                <a:solidFill>
                  <a:srgbClr val="0070C0"/>
                </a:solidFill>
              </a:rPr>
              <a:t>development of effective teaching techniques.</a:t>
            </a:r>
            <a:r>
              <a:rPr lang="en-US" dirty="0" smtClean="0"/>
              <a:t> It also deals with </a:t>
            </a:r>
            <a:r>
              <a:rPr lang="en-US" dirty="0" smtClean="0">
                <a:solidFill>
                  <a:srgbClr val="0070C0"/>
                </a:solidFill>
              </a:rPr>
              <a:t>the assessment </a:t>
            </a:r>
            <a:r>
              <a:rPr lang="en-US" dirty="0" smtClean="0"/>
              <a:t>of learners’ </a:t>
            </a:r>
            <a:r>
              <a:rPr lang="en-US" dirty="0" smtClean="0">
                <a:solidFill>
                  <a:srgbClr val="0070C0"/>
                </a:solidFill>
              </a:rPr>
              <a:t>aptitudes </a:t>
            </a:r>
            <a:r>
              <a:rPr lang="en-US" dirty="0" smtClean="0"/>
              <a:t>and </a:t>
            </a:r>
            <a:r>
              <a:rPr lang="en-US" dirty="0" smtClean="0">
                <a:solidFill>
                  <a:srgbClr val="0070C0"/>
                </a:solidFill>
              </a:rPr>
              <a:t>progress.  </a:t>
            </a:r>
          </a:p>
          <a:p>
            <a:pPr>
              <a:buFont typeface="Wingdings" pitchFamily="2" charset="2"/>
              <a:buChar char="ü"/>
            </a:pPr>
            <a:endParaRPr lang="en-US" dirty="0">
              <a:solidFill>
                <a:srgbClr val="0070C0"/>
              </a:solidFill>
            </a:endParaRPr>
          </a:p>
          <a:p>
            <a:pPr>
              <a:buFont typeface="Wingdings" pitchFamily="2" charset="2"/>
              <a:buChar char="ü"/>
            </a:pPr>
            <a:endParaRPr lang="en-US" dirty="0" smtClean="0">
              <a:solidFill>
                <a:srgbClr val="0070C0"/>
              </a:solidFill>
            </a:endParaRPr>
          </a:p>
          <a:p>
            <a:pPr>
              <a:buFont typeface="Wingdings" pitchFamily="2" charset="2"/>
              <a:buChar char="ü"/>
            </a:pPr>
            <a:r>
              <a:rPr lang="en-US" dirty="0" smtClean="0"/>
              <a:t>It was developed to discuss the </a:t>
            </a:r>
            <a:r>
              <a:rPr lang="en-US" b="1" dirty="0" smtClean="0">
                <a:solidFill>
                  <a:srgbClr val="7030A0"/>
                </a:solidFill>
              </a:rPr>
              <a:t>best </a:t>
            </a:r>
            <a:r>
              <a:rPr lang="en-US" dirty="0" smtClean="0">
                <a:solidFill>
                  <a:srgbClr val="7030A0"/>
                </a:solidFill>
              </a:rPr>
              <a:t>methods and strategies of teaching </a:t>
            </a:r>
            <a:r>
              <a:rPr lang="en-US" dirty="0" smtClean="0"/>
              <a:t>and other issues concerning the learning process such as the </a:t>
            </a:r>
            <a:r>
              <a:rPr lang="en-US" b="1" dirty="0" smtClean="0"/>
              <a:t>relationship</a:t>
            </a:r>
            <a:r>
              <a:rPr lang="en-US" dirty="0" smtClean="0"/>
              <a:t> between a </a:t>
            </a:r>
            <a:r>
              <a:rPr lang="en-US" b="1" dirty="0" smtClean="0"/>
              <a:t>student</a:t>
            </a:r>
            <a:r>
              <a:rPr lang="en-US" dirty="0" smtClean="0"/>
              <a:t> and a </a:t>
            </a:r>
            <a:r>
              <a:rPr lang="en-US" b="1" dirty="0" smtClean="0"/>
              <a:t>teacher</a:t>
            </a:r>
            <a:r>
              <a:rPr lang="en-US" dirty="0" smtClean="0"/>
              <a:t>, and the </a:t>
            </a:r>
            <a:r>
              <a:rPr lang="en-US" b="1" dirty="0" smtClean="0"/>
              <a:t>nature of learning</a:t>
            </a:r>
            <a:r>
              <a:rPr lang="en-US" dirty="0" smtClean="0"/>
              <a:t>. </a:t>
            </a: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124744"/>
            <a:ext cx="7498080" cy="5123656"/>
          </a:xfrm>
        </p:spPr>
        <p:txBody>
          <a:bodyPr/>
          <a:lstStyle/>
          <a:p>
            <a:pPr>
              <a:buFont typeface="Wingdings" pitchFamily="2" charset="2"/>
              <a:buChar char="ü"/>
            </a:pPr>
            <a:r>
              <a:rPr lang="en-US" sz="2800" dirty="0"/>
              <a:t>Educational psychology is </a:t>
            </a:r>
            <a:r>
              <a:rPr lang="en-US" sz="3600" dirty="0">
                <a:solidFill>
                  <a:srgbClr val="0070C0"/>
                </a:solidFill>
              </a:rPr>
              <a:t>the study </a:t>
            </a:r>
            <a:r>
              <a:rPr lang="en-US" sz="2800" dirty="0"/>
              <a:t>of the </a:t>
            </a:r>
            <a:r>
              <a:rPr lang="en-US" sz="2800" dirty="0">
                <a:solidFill>
                  <a:srgbClr val="00B050"/>
                </a:solidFill>
              </a:rPr>
              <a:t>behavior, social, ethical, </a:t>
            </a:r>
            <a:r>
              <a:rPr lang="en-US" sz="2800" dirty="0"/>
              <a:t>and </a:t>
            </a:r>
            <a:r>
              <a:rPr lang="en-US" sz="2800" dirty="0">
                <a:solidFill>
                  <a:srgbClr val="00B050"/>
                </a:solidFill>
              </a:rPr>
              <a:t>cognitive development </a:t>
            </a:r>
            <a:r>
              <a:rPr lang="en-US" sz="2800" dirty="0"/>
              <a:t>of students during their </a:t>
            </a:r>
            <a:r>
              <a:rPr lang="en-US" sz="2800" b="1" dirty="0">
                <a:solidFill>
                  <a:srgbClr val="C00000"/>
                </a:solidFill>
              </a:rPr>
              <a:t>growth</a:t>
            </a:r>
            <a:r>
              <a:rPr lang="en-US" sz="2800" dirty="0"/>
              <a:t> from </a:t>
            </a:r>
            <a:r>
              <a:rPr lang="en-US" sz="3600" dirty="0">
                <a:solidFill>
                  <a:srgbClr val="C00000"/>
                </a:solidFill>
              </a:rPr>
              <a:t>children to adult learners.</a:t>
            </a:r>
          </a:p>
          <a:p>
            <a:pPr marL="82296" indent="0">
              <a:buNone/>
            </a:pPr>
            <a:endParaRPr lang="en-US" dirty="0"/>
          </a:p>
        </p:txBody>
      </p:sp>
    </p:spTree>
    <p:extLst>
      <p:ext uri="{BB962C8B-B14F-4D97-AF65-F5344CB8AC3E}">
        <p14:creationId xmlns:p14="http://schemas.microsoft.com/office/powerpoint/2010/main" xmlns="" val="479658697"/>
      </p:ext>
    </p:extLst>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260648"/>
            <a:ext cx="7498080" cy="6408712"/>
          </a:xfrm>
        </p:spPr>
        <p:txBody>
          <a:bodyPr>
            <a:normAutofit fontScale="85000" lnSpcReduction="20000"/>
          </a:bodyPr>
          <a:lstStyle/>
          <a:p>
            <a:pPr>
              <a:buNone/>
            </a:pPr>
            <a:r>
              <a:rPr lang="en-US" dirty="0" smtClean="0"/>
              <a:t>	</a:t>
            </a:r>
            <a:r>
              <a:rPr lang="en-US" sz="3600" dirty="0" smtClean="0"/>
              <a:t>Moreover, Educational Psychology is one of the most exciting fast growing and dynamic field in psychology today. </a:t>
            </a:r>
          </a:p>
          <a:p>
            <a:pPr>
              <a:buNone/>
            </a:pPr>
            <a:r>
              <a:rPr lang="en-US" dirty="0" smtClean="0"/>
              <a:t>	</a:t>
            </a:r>
          </a:p>
          <a:p>
            <a:pPr>
              <a:buFont typeface="Wingdings" pitchFamily="2" charset="2"/>
              <a:buChar char="Ø"/>
            </a:pPr>
            <a:r>
              <a:rPr lang="en-US" dirty="0" smtClean="0"/>
              <a:t>	</a:t>
            </a:r>
            <a:r>
              <a:rPr lang="en-US" dirty="0" smtClean="0">
                <a:solidFill>
                  <a:schemeClr val="accent3">
                    <a:lumMod val="60000"/>
                    <a:lumOff val="40000"/>
                  </a:schemeClr>
                </a:solidFill>
              </a:rPr>
              <a:t>Marcia (1966) </a:t>
            </a:r>
            <a:r>
              <a:rPr lang="en-US" dirty="0" smtClean="0"/>
              <a:t>argues that it is the branch of psychology focused on the development of effective teaching techniques and assessment of learners’ aptitudes and progress.</a:t>
            </a:r>
            <a:endParaRPr lang="fr-FR" dirty="0" smtClean="0"/>
          </a:p>
          <a:p>
            <a:pPr>
              <a:buNone/>
            </a:pPr>
            <a:endParaRPr lang="en-US" dirty="0" smtClean="0"/>
          </a:p>
          <a:p>
            <a:pPr>
              <a:buNone/>
            </a:pPr>
            <a:endParaRPr lang="en-US" dirty="0" smtClean="0"/>
          </a:p>
          <a:p>
            <a:pPr marL="596646" indent="-514350">
              <a:buFont typeface="Wingdings" pitchFamily="2" charset="2"/>
              <a:buChar char="Ø"/>
            </a:pPr>
            <a:r>
              <a:rPr lang="en-US" dirty="0" smtClean="0"/>
              <a:t>	</a:t>
            </a:r>
            <a:r>
              <a:rPr lang="en-US" dirty="0" smtClean="0">
                <a:solidFill>
                  <a:schemeClr val="accent3">
                    <a:lumMod val="60000"/>
                    <a:lumOff val="40000"/>
                  </a:schemeClr>
                </a:solidFill>
              </a:rPr>
              <a:t>Kaplan (1990) </a:t>
            </a:r>
            <a:r>
              <a:rPr lang="en-US" dirty="0" smtClean="0"/>
              <a:t>refers to Educational Psychology as the application of psychology to education by focusing on the development, evaluation and application of theories and principles of learning and instruction that can enhance lifelong learning.</a:t>
            </a:r>
          </a:p>
          <a:p>
            <a:pPr>
              <a:buNone/>
            </a:pP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600" y="836712"/>
            <a:ext cx="7962088" cy="5411688"/>
          </a:xfrm>
        </p:spPr>
        <p:txBody>
          <a:bodyPr/>
          <a:lstStyle/>
          <a:p>
            <a:pPr algn="just">
              <a:buNone/>
            </a:pPr>
            <a:r>
              <a:rPr lang="en-US" dirty="0" smtClean="0"/>
              <a:t>	</a:t>
            </a:r>
            <a:r>
              <a:rPr lang="en-US" sz="2800" dirty="0" smtClean="0"/>
              <a:t>That is, i</a:t>
            </a:r>
            <a:r>
              <a:rPr lang="en-US" dirty="0" smtClean="0"/>
              <a:t>t is the application of the principles and concepts of psychology in the different issues of education such as the </a:t>
            </a:r>
            <a:r>
              <a:rPr lang="en-US" dirty="0" smtClean="0">
                <a:solidFill>
                  <a:srgbClr val="00B050"/>
                </a:solidFill>
              </a:rPr>
              <a:t>development of teaching</a:t>
            </a:r>
            <a:r>
              <a:rPr lang="en-US" dirty="0" smtClean="0"/>
              <a:t>, </a:t>
            </a:r>
            <a:r>
              <a:rPr lang="en-US" dirty="0" smtClean="0">
                <a:solidFill>
                  <a:srgbClr val="00B0F0"/>
                </a:solidFill>
              </a:rPr>
              <a:t>learning</a:t>
            </a:r>
            <a:r>
              <a:rPr lang="en-US" dirty="0" smtClean="0"/>
              <a:t>, </a:t>
            </a:r>
            <a:r>
              <a:rPr lang="en-US" dirty="0" smtClean="0">
                <a:solidFill>
                  <a:srgbClr val="7030A0"/>
                </a:solidFill>
              </a:rPr>
              <a:t>motivation</a:t>
            </a:r>
            <a:r>
              <a:rPr lang="en-US" dirty="0" smtClean="0"/>
              <a:t>, </a:t>
            </a:r>
            <a:r>
              <a:rPr lang="en-US" dirty="0" smtClean="0">
                <a:solidFill>
                  <a:srgbClr val="C00000"/>
                </a:solidFill>
              </a:rPr>
              <a:t>instruction</a:t>
            </a:r>
            <a:r>
              <a:rPr lang="en-US" dirty="0" smtClean="0"/>
              <a:t>, </a:t>
            </a:r>
            <a:r>
              <a:rPr lang="en-US" dirty="0" smtClean="0">
                <a:solidFill>
                  <a:srgbClr val="FFC000"/>
                </a:solidFill>
              </a:rPr>
              <a:t>assessment</a:t>
            </a:r>
            <a:r>
              <a:rPr lang="en-US" dirty="0" smtClean="0"/>
              <a:t>, and others topics which are concerned with </a:t>
            </a:r>
            <a:r>
              <a:rPr lang="en-US" sz="3600" dirty="0" smtClean="0">
                <a:solidFill>
                  <a:schemeClr val="accent3">
                    <a:lumMod val="60000"/>
                    <a:lumOff val="40000"/>
                  </a:schemeClr>
                </a:solidFill>
              </a:rPr>
              <a:t>the teaching and the learning processes</a:t>
            </a:r>
            <a:r>
              <a:rPr lang="en-US" dirty="0" smtClean="0">
                <a:solidFill>
                  <a:schemeClr val="accent3">
                    <a:lumMod val="60000"/>
                    <a:lumOff val="40000"/>
                  </a:schemeClr>
                </a:solidFill>
              </a:rPr>
              <a:t>.</a:t>
            </a:r>
            <a:endParaRPr lang="en-US" dirty="0">
              <a:solidFill>
                <a:schemeClr val="accent3">
                  <a:lumMod val="60000"/>
                  <a:lumOff val="40000"/>
                </a:schemeClr>
              </a:solidFill>
            </a:endParaRP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476672"/>
            <a:ext cx="7498080" cy="648072"/>
          </a:xfrm>
        </p:spPr>
        <p:txBody>
          <a:bodyPr>
            <a:normAutofit fontScale="90000"/>
          </a:bodyPr>
          <a:lstStyle/>
          <a:p>
            <a:r>
              <a:rPr lang="en-US" sz="3600" b="1" dirty="0" smtClean="0"/>
              <a:t>Introduction to </a:t>
            </a:r>
            <a:r>
              <a:rPr lang="en-US" sz="4000" b="1" dirty="0" smtClean="0">
                <a:solidFill>
                  <a:srgbClr val="C00000"/>
                </a:solidFill>
              </a:rPr>
              <a:t>Developmental Psychology</a:t>
            </a:r>
            <a:r>
              <a:rPr lang="fr-FR" sz="4400" dirty="0" smtClean="0">
                <a:solidFill>
                  <a:srgbClr val="C00000"/>
                </a:solidFill>
              </a:rPr>
              <a:t/>
            </a:r>
            <a:br>
              <a:rPr lang="fr-FR" sz="4400" dirty="0" smtClean="0">
                <a:solidFill>
                  <a:srgbClr val="C00000"/>
                </a:solidFill>
              </a:rPr>
            </a:br>
            <a:endParaRPr lang="en-US" dirty="0"/>
          </a:p>
        </p:txBody>
      </p:sp>
      <p:sp>
        <p:nvSpPr>
          <p:cNvPr id="3" name="Espace réservé du contenu 2"/>
          <p:cNvSpPr>
            <a:spLocks noGrp="1"/>
          </p:cNvSpPr>
          <p:nvPr>
            <p:ph idx="1"/>
          </p:nvPr>
        </p:nvSpPr>
        <p:spPr>
          <a:xfrm>
            <a:off x="1043608" y="1052736"/>
            <a:ext cx="8100392" cy="5472608"/>
          </a:xfrm>
        </p:spPr>
        <p:txBody>
          <a:bodyPr>
            <a:normAutofit/>
          </a:bodyPr>
          <a:lstStyle/>
          <a:p>
            <a:pPr>
              <a:buNone/>
            </a:pPr>
            <a:r>
              <a:rPr lang="en-US" dirty="0" smtClean="0"/>
              <a:t>	</a:t>
            </a:r>
            <a:r>
              <a:rPr lang="en-US" dirty="0" smtClean="0">
                <a:solidFill>
                  <a:schemeClr val="accent3">
                    <a:lumMod val="60000"/>
                    <a:lumOff val="40000"/>
                  </a:schemeClr>
                </a:solidFill>
              </a:rPr>
              <a:t>Developmental psychology </a:t>
            </a:r>
            <a:r>
              <a:rPr lang="en-US" dirty="0" smtClean="0"/>
              <a:t>also called </a:t>
            </a:r>
            <a:r>
              <a:rPr lang="en-US" dirty="0" smtClean="0">
                <a:solidFill>
                  <a:srgbClr val="00B0F0"/>
                </a:solidFill>
              </a:rPr>
              <a:t>Life-span Psychology </a:t>
            </a:r>
            <a:r>
              <a:rPr lang="en-US" dirty="0" smtClean="0"/>
              <a:t>is the scientific study of </a:t>
            </a:r>
            <a:r>
              <a:rPr lang="en-US" b="1" dirty="0" smtClean="0"/>
              <a:t>how</a:t>
            </a:r>
            <a:r>
              <a:rPr lang="en-US" dirty="0" smtClean="0"/>
              <a:t> and </a:t>
            </a:r>
            <a:r>
              <a:rPr lang="en-US" b="1" dirty="0" smtClean="0"/>
              <a:t>why</a:t>
            </a:r>
            <a:r>
              <a:rPr lang="en-US" dirty="0" smtClean="0"/>
              <a:t> human beings </a:t>
            </a:r>
            <a:r>
              <a:rPr lang="en-US" b="1" dirty="0" smtClean="0"/>
              <a:t>change over the course of their life</a:t>
            </a:r>
            <a:r>
              <a:rPr lang="en-US" dirty="0" smtClean="0"/>
              <a:t>.</a:t>
            </a:r>
          </a:p>
          <a:p>
            <a:pPr>
              <a:buNone/>
            </a:pPr>
            <a:endParaRPr lang="en-US" dirty="0" smtClean="0"/>
          </a:p>
          <a:p>
            <a:pPr algn="just">
              <a:buNone/>
            </a:pPr>
            <a:r>
              <a:rPr lang="en-US" sz="2400" dirty="0" smtClean="0">
                <a:solidFill>
                  <a:srgbClr val="FFC000"/>
                </a:solidFill>
              </a:rPr>
              <a:t>	</a:t>
            </a:r>
            <a:r>
              <a:rPr lang="en-US" sz="2800" dirty="0" smtClean="0"/>
              <a:t>Put differently, it is the branch of psychology concerned with the changes in </a:t>
            </a:r>
            <a:r>
              <a:rPr lang="en-US" sz="2800" dirty="0" smtClean="0">
                <a:solidFill>
                  <a:schemeClr val="accent4">
                    <a:lumMod val="50000"/>
                  </a:schemeClr>
                </a:solidFill>
                <a:hlinkClick r:id="rId2"/>
              </a:rPr>
              <a:t>cognitive</a:t>
            </a:r>
            <a:r>
              <a:rPr lang="en-US" sz="2800" dirty="0" smtClean="0">
                <a:solidFill>
                  <a:schemeClr val="accent4">
                    <a:lumMod val="50000"/>
                  </a:schemeClr>
                </a:solidFill>
              </a:rPr>
              <a:t>, </a:t>
            </a:r>
            <a:r>
              <a:rPr lang="en-US" sz="2800" dirty="0" smtClean="0">
                <a:solidFill>
                  <a:schemeClr val="accent4">
                    <a:lumMod val="50000"/>
                  </a:schemeClr>
                </a:solidFill>
                <a:hlinkClick r:id="rId2"/>
              </a:rPr>
              <a:t>motivational, </a:t>
            </a:r>
            <a:r>
              <a:rPr lang="en-US" sz="2800" dirty="0" err="1" smtClean="0">
                <a:solidFill>
                  <a:schemeClr val="accent4">
                    <a:lumMod val="50000"/>
                  </a:schemeClr>
                </a:solidFill>
                <a:hlinkClick r:id="rId2"/>
              </a:rPr>
              <a:t>psychophysiological</a:t>
            </a:r>
            <a:r>
              <a:rPr lang="en-US" sz="2800" dirty="0" smtClean="0">
                <a:solidFill>
                  <a:schemeClr val="accent4">
                    <a:lumMod val="50000"/>
                  </a:schemeClr>
                </a:solidFill>
                <a:hlinkClick r:id="rId2"/>
              </a:rPr>
              <a:t>, and social functioning </a:t>
            </a:r>
            <a:r>
              <a:rPr lang="en-US" sz="2800" dirty="0" smtClean="0"/>
              <a:t>that occur throughout the human life span. </a:t>
            </a:r>
          </a:p>
          <a:p>
            <a:pPr>
              <a:buNone/>
            </a:pPr>
            <a:endParaRPr lang="fr-FR" sz="2800" dirty="0" smtClean="0">
              <a:solidFill>
                <a:srgbClr val="FFC000"/>
              </a:solidFill>
            </a:endParaRPr>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9632" y="692696"/>
            <a:ext cx="7674056" cy="5555704"/>
          </a:xfrm>
        </p:spPr>
        <p:txBody>
          <a:bodyPr/>
          <a:lstStyle/>
          <a:p>
            <a:pPr marL="82296" indent="0">
              <a:buNone/>
            </a:pPr>
            <a:r>
              <a:rPr lang="en-US" dirty="0"/>
              <a:t>Originally </a:t>
            </a:r>
            <a:r>
              <a:rPr lang="en-US" dirty="0">
                <a:solidFill>
                  <a:srgbClr val="00B050"/>
                </a:solidFill>
              </a:rPr>
              <a:t>concerned with </a:t>
            </a:r>
            <a:r>
              <a:rPr lang="en-US" b="1" dirty="0"/>
              <a:t>infants</a:t>
            </a:r>
            <a:r>
              <a:rPr lang="en-US" dirty="0"/>
              <a:t> and </a:t>
            </a:r>
            <a:r>
              <a:rPr lang="en-US" b="1" dirty="0"/>
              <a:t>children</a:t>
            </a:r>
            <a:r>
              <a:rPr lang="en-US" dirty="0"/>
              <a:t>, the field has expanded to include </a:t>
            </a:r>
            <a:r>
              <a:rPr lang="en-US" b="1" dirty="0"/>
              <a:t>adolescence,</a:t>
            </a:r>
            <a:r>
              <a:rPr lang="en-US" dirty="0"/>
              <a:t> </a:t>
            </a:r>
            <a:r>
              <a:rPr lang="en-US" b="1" dirty="0"/>
              <a:t>adult development</a:t>
            </a:r>
            <a:r>
              <a:rPr lang="en-US" dirty="0"/>
              <a:t>, </a:t>
            </a:r>
            <a:r>
              <a:rPr lang="en-US" b="1" dirty="0"/>
              <a:t>aging</a:t>
            </a:r>
            <a:r>
              <a:rPr lang="en-US" dirty="0"/>
              <a:t>, and the entire lifespan</a:t>
            </a:r>
            <a:r>
              <a:rPr lang="en-US" dirty="0" smtClean="0"/>
              <a:t>.</a:t>
            </a:r>
          </a:p>
          <a:p>
            <a:pPr marL="82296" indent="0">
              <a:buNone/>
            </a:pPr>
            <a:endParaRPr lang="en-US" dirty="0" smtClean="0"/>
          </a:p>
          <a:p>
            <a:pPr>
              <a:buFont typeface="Wingdings" pitchFamily="2" charset="2"/>
              <a:buChar char="ü"/>
            </a:pPr>
            <a:r>
              <a:rPr lang="en-US" dirty="0"/>
              <a:t>Developmental psychologists aim to explain how </a:t>
            </a:r>
            <a:r>
              <a:rPr lang="en-US" dirty="0">
                <a:solidFill>
                  <a:srgbClr val="00B0F0"/>
                </a:solidFill>
              </a:rPr>
              <a:t>thinking</a:t>
            </a:r>
            <a:r>
              <a:rPr lang="en-US" dirty="0"/>
              <a:t>, </a:t>
            </a:r>
            <a:r>
              <a:rPr lang="en-US" dirty="0">
                <a:solidFill>
                  <a:schemeClr val="tx2">
                    <a:lumMod val="60000"/>
                    <a:lumOff val="40000"/>
                  </a:schemeClr>
                </a:solidFill>
              </a:rPr>
              <a:t>feeling</a:t>
            </a:r>
            <a:r>
              <a:rPr lang="en-US" dirty="0"/>
              <a:t>, and </a:t>
            </a:r>
            <a:r>
              <a:rPr lang="en-US" dirty="0">
                <a:solidFill>
                  <a:srgbClr val="FF0000"/>
                </a:solidFill>
              </a:rPr>
              <a:t>behaviors</a:t>
            </a:r>
            <a:r>
              <a:rPr lang="en-US" dirty="0"/>
              <a:t> </a:t>
            </a:r>
            <a:r>
              <a:rPr lang="en-US" b="1" dirty="0"/>
              <a:t>change throughout life</a:t>
            </a:r>
            <a:r>
              <a:rPr lang="en-US" dirty="0"/>
              <a:t>. </a:t>
            </a:r>
          </a:p>
          <a:p>
            <a:pPr marL="82296" indent="0">
              <a:buNone/>
            </a:pPr>
            <a:endParaRPr lang="en-US" dirty="0"/>
          </a:p>
        </p:txBody>
      </p:sp>
    </p:spTree>
    <p:extLst>
      <p:ext uri="{BB962C8B-B14F-4D97-AF65-F5344CB8AC3E}">
        <p14:creationId xmlns:p14="http://schemas.microsoft.com/office/powerpoint/2010/main" xmlns="" val="1414581615"/>
      </p:ext>
    </p:extLst>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260648"/>
            <a:ext cx="7890080" cy="6120680"/>
          </a:xfrm>
        </p:spPr>
        <p:txBody>
          <a:bodyPr>
            <a:normAutofit lnSpcReduction="10000"/>
          </a:bodyPr>
          <a:lstStyle/>
          <a:p>
            <a:pPr marL="82296" indent="0">
              <a:buNone/>
            </a:pPr>
            <a:endParaRPr lang="en-US" dirty="0" smtClean="0"/>
          </a:p>
          <a:p>
            <a:pPr>
              <a:buFont typeface="Wingdings" pitchFamily="2" charset="2"/>
              <a:buChar char="ü"/>
            </a:pPr>
            <a:r>
              <a:rPr lang="en-US" dirty="0" smtClean="0"/>
              <a:t>	This field examines change across three major dimensions: </a:t>
            </a:r>
            <a:r>
              <a:rPr lang="en-US" b="1" dirty="0" smtClean="0"/>
              <a:t>physical development</a:t>
            </a:r>
            <a:r>
              <a:rPr lang="en-US" dirty="0" smtClean="0"/>
              <a:t>, </a:t>
            </a:r>
            <a:r>
              <a:rPr lang="en-US" b="1" dirty="0" smtClean="0"/>
              <a:t>cognitive development</a:t>
            </a:r>
            <a:r>
              <a:rPr lang="en-US" dirty="0" smtClean="0"/>
              <a:t>, </a:t>
            </a:r>
            <a:r>
              <a:rPr lang="en-US" b="1" dirty="0" smtClean="0"/>
              <a:t>and social emotional development.</a:t>
            </a:r>
            <a:r>
              <a:rPr lang="en-US" dirty="0" smtClean="0"/>
              <a:t> Within these three dimensions are a broad range of topics amongst which: </a:t>
            </a:r>
          </a:p>
          <a:p>
            <a:pPr>
              <a:buFont typeface="Wingdings" pitchFamily="2" charset="2"/>
              <a:buChar char="ü"/>
            </a:pPr>
            <a:endParaRPr lang="en-US" dirty="0" smtClean="0"/>
          </a:p>
          <a:p>
            <a:pPr lvl="0" fontAlgn="base"/>
            <a:r>
              <a:rPr lang="en-US" dirty="0"/>
              <a:t>Cognitive development during childhood and throughout </a:t>
            </a:r>
            <a:r>
              <a:rPr lang="en-US" dirty="0" smtClean="0"/>
              <a:t>life</a:t>
            </a:r>
          </a:p>
          <a:p>
            <a:pPr marL="82296" lvl="0" indent="0" fontAlgn="base">
              <a:buNone/>
            </a:pPr>
            <a:endParaRPr lang="fr-FR" dirty="0"/>
          </a:p>
          <a:p>
            <a:pPr lvl="0" fontAlgn="base"/>
            <a:r>
              <a:rPr lang="en-US" dirty="0"/>
              <a:t>Language acquisition</a:t>
            </a:r>
            <a:endParaRPr lang="fr-FR" dirty="0"/>
          </a:p>
          <a:p>
            <a:pPr>
              <a:buFont typeface="Wingdings" pitchFamily="2" charset="2"/>
              <a:buChar char="ü"/>
            </a:pP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lnSpcReduction="10000"/>
          </a:bodyPr>
          <a:lstStyle/>
          <a:p>
            <a:pPr lvl="0" fontAlgn="base"/>
            <a:r>
              <a:rPr lang="en-US" dirty="0" smtClean="0"/>
              <a:t>Social and cultural influences on child development </a:t>
            </a:r>
          </a:p>
          <a:p>
            <a:pPr marL="82296" lvl="0" indent="0" fontAlgn="base">
              <a:buNone/>
            </a:pPr>
            <a:endParaRPr lang="fr-FR" dirty="0" smtClean="0"/>
          </a:p>
          <a:p>
            <a:pPr lvl="0" fontAlgn="base"/>
            <a:r>
              <a:rPr lang="en-US" dirty="0" smtClean="0"/>
              <a:t>Personality development </a:t>
            </a:r>
          </a:p>
          <a:p>
            <a:pPr marL="82296" lvl="0" indent="0" fontAlgn="base">
              <a:buNone/>
            </a:pPr>
            <a:r>
              <a:rPr lang="en-US" dirty="0" smtClean="0"/>
              <a:t> </a:t>
            </a:r>
            <a:endParaRPr lang="fr-FR" dirty="0" smtClean="0"/>
          </a:p>
          <a:p>
            <a:pPr lvl="0" fontAlgn="base"/>
            <a:r>
              <a:rPr lang="en-US" dirty="0" smtClean="0"/>
              <a:t>Emotional development</a:t>
            </a:r>
          </a:p>
          <a:p>
            <a:pPr marL="82296" lvl="0" indent="0" fontAlgn="base">
              <a:buNone/>
            </a:pPr>
            <a:endParaRPr lang="fr-FR" dirty="0" smtClean="0"/>
          </a:p>
          <a:p>
            <a:pPr lvl="0" fontAlgn="base"/>
            <a:r>
              <a:rPr lang="en-US" dirty="0" smtClean="0"/>
              <a:t>Self-concept and self awareness </a:t>
            </a:r>
          </a:p>
          <a:p>
            <a:pPr marL="82296" lvl="0" indent="0" fontAlgn="base">
              <a:buNone/>
            </a:pPr>
            <a:endParaRPr lang="fr-FR" dirty="0" smtClean="0"/>
          </a:p>
          <a:p>
            <a:pPr lvl="0" fontAlgn="base"/>
            <a:r>
              <a:rPr lang="en-US" dirty="0" smtClean="0"/>
              <a:t>Identity formation</a:t>
            </a: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850106"/>
          </a:xfrm>
        </p:spPr>
        <p:txBody>
          <a:bodyPr>
            <a:normAutofit fontScale="90000"/>
          </a:bodyPr>
          <a:lstStyle/>
          <a:p>
            <a:r>
              <a:rPr lang="en-US" sz="4400" b="1" dirty="0" smtClean="0">
                <a:solidFill>
                  <a:schemeClr val="accent5">
                    <a:lumMod val="60000"/>
                    <a:lumOff val="40000"/>
                  </a:schemeClr>
                </a:solidFill>
              </a:rPr>
              <a:t>Growth Theory</a:t>
            </a:r>
            <a:r>
              <a:rPr lang="en-US" sz="4400" b="1" dirty="0" smtClean="0"/>
              <a:t> </a:t>
            </a:r>
            <a:r>
              <a:rPr lang="fr-FR" sz="4400" dirty="0" smtClean="0"/>
              <a:t/>
            </a:r>
            <a:br>
              <a:rPr lang="fr-FR" sz="4400" dirty="0" smtClean="0"/>
            </a:br>
            <a:endParaRPr lang="en-US" dirty="0"/>
          </a:p>
        </p:txBody>
      </p:sp>
      <p:sp>
        <p:nvSpPr>
          <p:cNvPr id="3" name="Espace réservé du contenu 2"/>
          <p:cNvSpPr>
            <a:spLocks noGrp="1"/>
          </p:cNvSpPr>
          <p:nvPr>
            <p:ph idx="1"/>
          </p:nvPr>
        </p:nvSpPr>
        <p:spPr>
          <a:xfrm>
            <a:off x="1187624" y="836712"/>
            <a:ext cx="7746064" cy="5411688"/>
          </a:xfrm>
        </p:spPr>
        <p:txBody>
          <a:bodyPr>
            <a:normAutofit fontScale="92500" lnSpcReduction="20000"/>
          </a:bodyPr>
          <a:lstStyle/>
          <a:p>
            <a:pPr>
              <a:buNone/>
            </a:pPr>
            <a:r>
              <a:rPr lang="en-US" dirty="0" smtClean="0"/>
              <a:t>	developmental psychologists often </a:t>
            </a:r>
            <a:r>
              <a:rPr lang="en-US" dirty="0" smtClean="0">
                <a:solidFill>
                  <a:srgbClr val="00B0F0"/>
                </a:solidFill>
              </a:rPr>
              <a:t>break down development</a:t>
            </a:r>
            <a:r>
              <a:rPr lang="en-US" dirty="0" smtClean="0"/>
              <a:t> according to </a:t>
            </a:r>
            <a:r>
              <a:rPr lang="en-US" b="1" dirty="0" smtClean="0">
                <a:solidFill>
                  <a:srgbClr val="00B050"/>
                </a:solidFill>
              </a:rPr>
              <a:t>various phases of life.</a:t>
            </a:r>
            <a:r>
              <a:rPr lang="en-US" dirty="0" smtClean="0"/>
              <a:t> </a:t>
            </a:r>
          </a:p>
          <a:p>
            <a:pPr>
              <a:buNone/>
            </a:pPr>
            <a:endParaRPr lang="en-US" dirty="0" smtClean="0"/>
          </a:p>
          <a:p>
            <a:pPr>
              <a:buNone/>
            </a:pPr>
            <a:r>
              <a:rPr lang="en-US" dirty="0" smtClean="0"/>
              <a:t>	Each of these </a:t>
            </a:r>
            <a:r>
              <a:rPr lang="en-US" dirty="0" smtClean="0">
                <a:solidFill>
                  <a:srgbClr val="7030A0"/>
                </a:solidFill>
              </a:rPr>
              <a:t>periods of development </a:t>
            </a:r>
            <a:r>
              <a:rPr lang="en-US" dirty="0" smtClean="0"/>
              <a:t>represents a </a:t>
            </a:r>
            <a:r>
              <a:rPr lang="en-US" dirty="0" smtClean="0">
                <a:solidFill>
                  <a:schemeClr val="accent3">
                    <a:lumMod val="60000"/>
                    <a:lumOff val="40000"/>
                  </a:schemeClr>
                </a:solidFill>
              </a:rPr>
              <a:t>time when different milestones are typically achieved.</a:t>
            </a:r>
          </a:p>
          <a:p>
            <a:pPr>
              <a:buNone/>
            </a:pPr>
            <a:endParaRPr lang="en-US" dirty="0" smtClean="0"/>
          </a:p>
          <a:p>
            <a:pPr>
              <a:buNone/>
            </a:pPr>
            <a:r>
              <a:rPr lang="en-US" dirty="0"/>
              <a:t>	</a:t>
            </a:r>
            <a:r>
              <a:rPr lang="en-US" dirty="0" smtClean="0"/>
              <a:t>People </a:t>
            </a:r>
            <a:r>
              <a:rPr lang="en-US" dirty="0"/>
              <a:t>may face </a:t>
            </a:r>
            <a:r>
              <a:rPr lang="en-US" dirty="0">
                <a:solidFill>
                  <a:srgbClr val="C00000"/>
                </a:solidFill>
              </a:rPr>
              <a:t>particular challenges </a:t>
            </a:r>
            <a:r>
              <a:rPr lang="en-US" dirty="0"/>
              <a:t>at each point, and developmental psychologists can often </a:t>
            </a:r>
            <a:r>
              <a:rPr lang="en-US" dirty="0">
                <a:solidFill>
                  <a:srgbClr val="C00000"/>
                </a:solidFill>
              </a:rPr>
              <a:t>help</a:t>
            </a:r>
            <a:r>
              <a:rPr lang="en-US" dirty="0"/>
              <a:t> people who </a:t>
            </a:r>
            <a:r>
              <a:rPr lang="en-US" dirty="0">
                <a:solidFill>
                  <a:srgbClr val="C00000"/>
                </a:solidFill>
              </a:rPr>
              <a:t>might be struggling </a:t>
            </a:r>
            <a:r>
              <a:rPr lang="en-US" dirty="0"/>
              <a:t>with problems </a:t>
            </a:r>
            <a:r>
              <a:rPr lang="en-US" dirty="0">
                <a:solidFill>
                  <a:srgbClr val="C00000"/>
                </a:solidFill>
              </a:rPr>
              <a:t>to get back on track. </a:t>
            </a:r>
          </a:p>
          <a:p>
            <a:pPr>
              <a:buNone/>
            </a:pPr>
            <a:r>
              <a:rPr lang="en-US" dirty="0" smtClean="0">
                <a:solidFill>
                  <a:schemeClr val="accent3">
                    <a:lumMod val="60000"/>
                    <a:lumOff val="40000"/>
                  </a:schemeClr>
                </a:solidFill>
              </a:rPr>
              <a:t> </a:t>
            </a:r>
            <a:endParaRPr lang="en-US" dirty="0">
              <a:solidFill>
                <a:srgbClr val="C00000"/>
              </a:solidFill>
            </a:endParaRP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1115616" y="188913"/>
            <a:ext cx="7818834" cy="6480447"/>
          </a:xfrm>
        </p:spPr>
        <p:txBody>
          <a:bodyPr>
            <a:noAutofit/>
          </a:bodyPr>
          <a:lstStyle/>
          <a:p>
            <a:pPr>
              <a:buNone/>
            </a:pPr>
            <a:r>
              <a:rPr lang="en-US" sz="1600" dirty="0" smtClean="0"/>
              <a:t>	</a:t>
            </a:r>
            <a:r>
              <a:rPr lang="en-US" sz="2400" dirty="0" smtClean="0"/>
              <a:t>Developmental psychology theories tend to explain development in terms of a progression through life </a:t>
            </a:r>
            <a:r>
              <a:rPr lang="fr-FR" sz="2400" dirty="0" smtClean="0"/>
              <a:t>stages.</a:t>
            </a:r>
          </a:p>
          <a:p>
            <a:pPr>
              <a:buNone/>
            </a:pPr>
            <a:r>
              <a:rPr lang="fr-FR" sz="2400" dirty="0" smtClean="0"/>
              <a:t>There </a:t>
            </a:r>
            <a:r>
              <a:rPr lang="fr-FR" sz="2400" dirty="0" err="1" smtClean="0"/>
              <a:t>is</a:t>
            </a:r>
            <a:r>
              <a:rPr lang="fr-FR" sz="2400" dirty="0" smtClean="0"/>
              <a:t>: </a:t>
            </a:r>
          </a:p>
          <a:p>
            <a:pPr>
              <a:lnSpc>
                <a:spcPct val="150000"/>
              </a:lnSpc>
              <a:buFont typeface="Wingdings" pitchFamily="2" charset="2"/>
              <a:buChar char="Ø"/>
            </a:pPr>
            <a:r>
              <a:rPr lang="fr-FR" sz="2400" b="1" dirty="0" err="1" smtClean="0"/>
              <a:t>Prenatal</a:t>
            </a:r>
            <a:r>
              <a:rPr lang="fr-FR" sz="2400" b="1" dirty="0" smtClean="0"/>
              <a:t>,</a:t>
            </a:r>
          </a:p>
          <a:p>
            <a:pPr>
              <a:lnSpc>
                <a:spcPct val="150000"/>
              </a:lnSpc>
              <a:buFont typeface="Wingdings" pitchFamily="2" charset="2"/>
              <a:buChar char="Ø"/>
            </a:pPr>
            <a:r>
              <a:rPr lang="fr-FR" sz="2400" b="1" dirty="0" err="1" smtClean="0"/>
              <a:t>Early</a:t>
            </a:r>
            <a:r>
              <a:rPr lang="fr-FR" sz="2400" b="1" dirty="0" smtClean="0"/>
              <a:t> </a:t>
            </a:r>
            <a:r>
              <a:rPr lang="fr-FR" sz="2400" b="1" dirty="0" err="1" smtClean="0"/>
              <a:t>Childhood</a:t>
            </a:r>
            <a:r>
              <a:rPr lang="fr-FR" sz="2400" b="1" dirty="0" smtClean="0"/>
              <a:t>, </a:t>
            </a:r>
          </a:p>
          <a:p>
            <a:pPr>
              <a:lnSpc>
                <a:spcPct val="150000"/>
              </a:lnSpc>
              <a:buFont typeface="Wingdings" pitchFamily="2" charset="2"/>
              <a:buChar char="Ø"/>
            </a:pPr>
            <a:r>
              <a:rPr lang="fr-FR" sz="2400" b="1" dirty="0" smtClean="0"/>
              <a:t>Middle </a:t>
            </a:r>
            <a:r>
              <a:rPr lang="fr-FR" sz="2400" b="1" dirty="0" err="1" smtClean="0"/>
              <a:t>Childhood</a:t>
            </a:r>
            <a:r>
              <a:rPr lang="fr-FR" sz="2400" dirty="0" smtClean="0"/>
              <a:t>, </a:t>
            </a:r>
          </a:p>
          <a:p>
            <a:pPr>
              <a:lnSpc>
                <a:spcPct val="150000"/>
              </a:lnSpc>
              <a:buFont typeface="Wingdings" pitchFamily="2" charset="2"/>
              <a:buChar char="Ø"/>
            </a:pPr>
            <a:r>
              <a:rPr lang="fr-FR" sz="2400" b="1" dirty="0" smtClean="0"/>
              <a:t>Adolescence, </a:t>
            </a:r>
          </a:p>
          <a:p>
            <a:pPr>
              <a:lnSpc>
                <a:spcPct val="150000"/>
              </a:lnSpc>
              <a:buFont typeface="Wingdings" pitchFamily="2" charset="2"/>
              <a:buChar char="Ø"/>
            </a:pPr>
            <a:r>
              <a:rPr lang="fr-FR" sz="2400" b="1" dirty="0" err="1" smtClean="0"/>
              <a:t>Early</a:t>
            </a:r>
            <a:r>
              <a:rPr lang="fr-FR" sz="2400" b="1" dirty="0" smtClean="0"/>
              <a:t> </a:t>
            </a:r>
            <a:r>
              <a:rPr lang="fr-FR" sz="2400" b="1" dirty="0" err="1" smtClean="0"/>
              <a:t>Adulthood</a:t>
            </a:r>
            <a:r>
              <a:rPr lang="fr-FR" sz="2400" b="1" dirty="0" smtClean="0"/>
              <a:t>, </a:t>
            </a:r>
          </a:p>
          <a:p>
            <a:pPr>
              <a:lnSpc>
                <a:spcPct val="150000"/>
              </a:lnSpc>
              <a:buFont typeface="Wingdings" pitchFamily="2" charset="2"/>
              <a:buChar char="Ø"/>
            </a:pPr>
            <a:r>
              <a:rPr lang="fr-FR" sz="2400" b="1" dirty="0"/>
              <a:t>Middle </a:t>
            </a:r>
            <a:r>
              <a:rPr lang="fr-FR" sz="2400" b="1" dirty="0" err="1"/>
              <a:t>Adulthood</a:t>
            </a:r>
            <a:r>
              <a:rPr lang="fr-FR" sz="2400" b="1" dirty="0"/>
              <a:t>, </a:t>
            </a:r>
          </a:p>
          <a:p>
            <a:pPr>
              <a:lnSpc>
                <a:spcPct val="150000"/>
              </a:lnSpc>
              <a:buFont typeface="Wingdings" pitchFamily="2" charset="2"/>
              <a:buChar char="Ø"/>
            </a:pPr>
            <a:r>
              <a:rPr lang="fr-FR" sz="2400" b="1" dirty="0"/>
              <a:t>and  </a:t>
            </a:r>
            <a:r>
              <a:rPr lang="fr-FR" sz="2400" b="1" dirty="0" err="1"/>
              <a:t>older</a:t>
            </a:r>
            <a:r>
              <a:rPr lang="fr-FR" sz="2400" b="1" dirty="0"/>
              <a:t> </a:t>
            </a:r>
            <a:r>
              <a:rPr lang="fr-FR" sz="2400" b="1" dirty="0" err="1"/>
              <a:t>adults</a:t>
            </a:r>
            <a:r>
              <a:rPr lang="fr-FR" sz="2400" b="1" dirty="0"/>
              <a:t>. </a:t>
            </a:r>
            <a:endParaRPr lang="fr-FR" sz="2400" dirty="0"/>
          </a:p>
          <a:p>
            <a:pPr>
              <a:buFont typeface="Wingdings" pitchFamily="2" charset="2"/>
              <a:buChar char="Ø"/>
            </a:pPr>
            <a:endParaRPr lang="fr-FR" sz="2400" b="1" dirty="0" smtClean="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2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2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20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20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20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20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20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20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20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20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20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20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0"/>
            <a:ext cx="7498080" cy="980728"/>
          </a:xfrm>
        </p:spPr>
        <p:txBody>
          <a:bodyPr>
            <a:normAutofit/>
          </a:bodyPr>
          <a:lstStyle/>
          <a:p>
            <a:r>
              <a:rPr lang="en-US" b="1" dirty="0" smtClean="0"/>
              <a:t>Outline:</a:t>
            </a:r>
            <a:endParaRPr lang="en-US" b="1" dirty="0"/>
          </a:p>
        </p:txBody>
      </p:sp>
      <p:sp>
        <p:nvSpPr>
          <p:cNvPr id="3" name="Espace réservé du contenu 2"/>
          <p:cNvSpPr>
            <a:spLocks noGrp="1"/>
          </p:cNvSpPr>
          <p:nvPr>
            <p:ph idx="1"/>
          </p:nvPr>
        </p:nvSpPr>
        <p:spPr>
          <a:xfrm>
            <a:off x="971600" y="1052736"/>
            <a:ext cx="8172400" cy="5805264"/>
          </a:xfrm>
        </p:spPr>
        <p:txBody>
          <a:bodyPr/>
          <a:lstStyle/>
          <a:p>
            <a:pPr marL="596646" lvl="0" indent="-514350">
              <a:buFont typeface="+mj-lt"/>
              <a:buAutoNum type="arabicPeriod"/>
            </a:pPr>
            <a:r>
              <a:rPr lang="en-US" b="1" dirty="0" smtClean="0">
                <a:solidFill>
                  <a:srgbClr val="7030A0"/>
                </a:solidFill>
              </a:rPr>
              <a:t>Psycho-Pedagogy, </a:t>
            </a:r>
            <a:r>
              <a:rPr lang="en-US" b="1" dirty="0" smtClean="0"/>
              <a:t>what for?</a:t>
            </a:r>
            <a:endParaRPr lang="fr-FR" dirty="0" smtClean="0"/>
          </a:p>
          <a:p>
            <a:pPr marL="596646" indent="-514350">
              <a:buFont typeface="+mj-lt"/>
              <a:buAutoNum type="arabicPeriod"/>
            </a:pPr>
            <a:r>
              <a:rPr lang="en-US" b="1" dirty="0" smtClean="0"/>
              <a:t>Understanding the </a:t>
            </a:r>
            <a:r>
              <a:rPr lang="en-US" b="1" dirty="0" smtClean="0">
                <a:solidFill>
                  <a:srgbClr val="00B050"/>
                </a:solidFill>
              </a:rPr>
              <a:t>Importance</a:t>
            </a:r>
            <a:r>
              <a:rPr lang="en-US" b="1" dirty="0" smtClean="0"/>
              <a:t> and </a:t>
            </a:r>
            <a:r>
              <a:rPr lang="en-US" b="1" dirty="0" smtClean="0">
                <a:solidFill>
                  <a:srgbClr val="00B050"/>
                </a:solidFill>
              </a:rPr>
              <a:t>Objectives</a:t>
            </a:r>
            <a:r>
              <a:rPr lang="en-US" b="1" dirty="0" smtClean="0"/>
              <a:t> of </a:t>
            </a:r>
            <a:r>
              <a:rPr lang="en-US" b="1" dirty="0" smtClean="0">
                <a:solidFill>
                  <a:srgbClr val="00B050"/>
                </a:solidFill>
              </a:rPr>
              <a:t>Psychopedagogy in ELT</a:t>
            </a:r>
            <a:r>
              <a:rPr lang="en-US" b="1" dirty="0" smtClean="0"/>
              <a:t> </a:t>
            </a:r>
          </a:p>
          <a:p>
            <a:pPr marL="596646" indent="-514350">
              <a:buFont typeface="+mj-lt"/>
              <a:buAutoNum type="arabicPeriod"/>
            </a:pPr>
            <a:r>
              <a:rPr lang="en-US" b="1" dirty="0" smtClean="0"/>
              <a:t>Introduction to </a:t>
            </a:r>
            <a:r>
              <a:rPr lang="en-US" b="1" dirty="0" smtClean="0">
                <a:solidFill>
                  <a:srgbClr val="00B0F0"/>
                </a:solidFill>
              </a:rPr>
              <a:t>Educational Psychology </a:t>
            </a:r>
            <a:endParaRPr lang="fr-FR" dirty="0" smtClean="0">
              <a:solidFill>
                <a:srgbClr val="00B0F0"/>
              </a:solidFill>
            </a:endParaRPr>
          </a:p>
          <a:p>
            <a:pPr marL="596646" indent="-514350">
              <a:buFont typeface="+mj-lt"/>
              <a:buAutoNum type="arabicPeriod"/>
            </a:pPr>
            <a:r>
              <a:rPr lang="en-US" b="1" dirty="0" smtClean="0"/>
              <a:t>Introduction to </a:t>
            </a:r>
            <a:r>
              <a:rPr lang="en-US" b="1" dirty="0" smtClean="0">
                <a:solidFill>
                  <a:srgbClr val="C00000"/>
                </a:solidFill>
              </a:rPr>
              <a:t>Developmental Psychology</a:t>
            </a:r>
            <a:endParaRPr lang="fr-FR" dirty="0" smtClean="0">
              <a:solidFill>
                <a:srgbClr val="C00000"/>
              </a:solidFill>
            </a:endParaRPr>
          </a:p>
          <a:p>
            <a:pPr marL="596646" indent="-514350">
              <a:buFont typeface="+mj-lt"/>
              <a:buAutoNum type="arabicPeriod"/>
            </a:pPr>
            <a:r>
              <a:rPr lang="en-US" b="1" dirty="0" smtClean="0">
                <a:solidFill>
                  <a:schemeClr val="accent5">
                    <a:lumMod val="60000"/>
                    <a:lumOff val="40000"/>
                  </a:schemeClr>
                </a:solidFill>
              </a:rPr>
              <a:t>Growth Theory</a:t>
            </a:r>
            <a:r>
              <a:rPr lang="en-US" b="1" dirty="0" smtClean="0"/>
              <a:t> </a:t>
            </a: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1"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 calcmode="lin" valueType="num">
                                      <p:cBhvr additive="base">
                                        <p:cTn id="4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1" nodeType="clickEffect">
                                  <p:stCondLst>
                                    <p:cond delay="0"/>
                                  </p:stCondLst>
                                  <p:childTnLst>
                                    <p:set>
                                      <p:cBhvr>
                                        <p:cTn id="47" dur="1" fill="hold">
                                          <p:stCondLst>
                                            <p:cond delay="0"/>
                                          </p:stCondLst>
                                        </p:cTn>
                                        <p:tgtEl>
                                          <p:spTgt spid="3">
                                            <p:txEl>
                                              <p:pRg st="1" end="1"/>
                                            </p:txEl>
                                          </p:spTgt>
                                        </p:tgtEl>
                                        <p:attrNameLst>
                                          <p:attrName>style.visibility</p:attrName>
                                        </p:attrNameLst>
                                      </p:cBhvr>
                                      <p:to>
                                        <p:strVal val="visible"/>
                                      </p:to>
                                    </p:set>
                                    <p:anim calcmode="lin" valueType="num">
                                      <p:cBhvr additive="base">
                                        <p:cTn id="4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1" nodeType="clickEffect">
                                  <p:stCondLst>
                                    <p:cond delay="0"/>
                                  </p:stCondLst>
                                  <p:childTnLst>
                                    <p:set>
                                      <p:cBhvr>
                                        <p:cTn id="53" dur="1" fill="hold">
                                          <p:stCondLst>
                                            <p:cond delay="0"/>
                                          </p:stCondLst>
                                        </p:cTn>
                                        <p:tgtEl>
                                          <p:spTgt spid="3">
                                            <p:txEl>
                                              <p:pRg st="2" end="2"/>
                                            </p:txEl>
                                          </p:spTgt>
                                        </p:tgtEl>
                                        <p:attrNameLst>
                                          <p:attrName>style.visibility</p:attrName>
                                        </p:attrNameLst>
                                      </p:cBhvr>
                                      <p:to>
                                        <p:strVal val="visible"/>
                                      </p:to>
                                    </p:set>
                                    <p:anim calcmode="lin" valueType="num">
                                      <p:cBhvr additive="base">
                                        <p:cTn id="5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1" nodeType="clickEffect">
                                  <p:stCondLst>
                                    <p:cond delay="0"/>
                                  </p:stCondLst>
                                  <p:childTnLst>
                                    <p:set>
                                      <p:cBhvr>
                                        <p:cTn id="59" dur="1" fill="hold">
                                          <p:stCondLst>
                                            <p:cond delay="0"/>
                                          </p:stCondLst>
                                        </p:cTn>
                                        <p:tgtEl>
                                          <p:spTgt spid="3">
                                            <p:txEl>
                                              <p:pRg st="3" end="3"/>
                                            </p:txEl>
                                          </p:spTgt>
                                        </p:tgtEl>
                                        <p:attrNameLst>
                                          <p:attrName>style.visibility</p:attrName>
                                        </p:attrNameLst>
                                      </p:cBhvr>
                                      <p:to>
                                        <p:strVal val="visible"/>
                                      </p:to>
                                    </p:set>
                                    <p:anim calcmode="lin" valueType="num">
                                      <p:cBhvr additive="base">
                                        <p:cTn id="6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1" nodeType="clickEffect">
                                  <p:stCondLst>
                                    <p:cond delay="0"/>
                                  </p:stCondLst>
                                  <p:childTnLst>
                                    <p:set>
                                      <p:cBhvr>
                                        <p:cTn id="65" dur="1" fill="hold">
                                          <p:stCondLst>
                                            <p:cond delay="0"/>
                                          </p:stCondLst>
                                        </p:cTn>
                                        <p:tgtEl>
                                          <p:spTgt spid="3">
                                            <p:txEl>
                                              <p:pRg st="4" end="4"/>
                                            </p:txEl>
                                          </p:spTgt>
                                        </p:tgtEl>
                                        <p:attrNameLst>
                                          <p:attrName>style.visibility</p:attrName>
                                        </p:attrNameLst>
                                      </p:cBhvr>
                                      <p:to>
                                        <p:strVal val="visible"/>
                                      </p:to>
                                    </p:set>
                                    <p:anim calcmode="lin" valueType="num">
                                      <p:cBhvr additive="base">
                                        <p:cTn id="6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1115616" y="188913"/>
            <a:ext cx="7818834" cy="6480447"/>
          </a:xfrm>
        </p:spPr>
        <p:txBody>
          <a:bodyPr>
            <a:normAutofit/>
          </a:bodyPr>
          <a:lstStyle/>
          <a:p>
            <a:pPr>
              <a:buNone/>
            </a:pPr>
            <a:endParaRPr lang="fr-FR" dirty="0" smtClean="0"/>
          </a:p>
          <a:p>
            <a:pPr algn="ctr" fontAlgn="base">
              <a:buNone/>
            </a:pPr>
            <a:r>
              <a:rPr lang="fr-FR" dirty="0" smtClean="0">
                <a:solidFill>
                  <a:srgbClr val="C00000"/>
                </a:solidFill>
              </a:rPr>
              <a:t>	</a:t>
            </a:r>
            <a:r>
              <a:rPr lang="fr-FR" sz="4500" b="1" dirty="0" smtClean="0">
                <a:solidFill>
                  <a:srgbClr val="C00000"/>
                </a:solidFill>
              </a:rPr>
              <a:t>Adolescence</a:t>
            </a:r>
            <a:endParaRPr lang="en-US" dirty="0" smtClean="0"/>
          </a:p>
          <a:p>
            <a:pPr fontAlgn="base">
              <a:buNone/>
            </a:pPr>
            <a:r>
              <a:rPr lang="en-US" dirty="0" smtClean="0"/>
              <a:t>	</a:t>
            </a:r>
            <a:r>
              <a:rPr lang="en-US" sz="2400" dirty="0" smtClean="0"/>
              <a:t>The teenage years are often the subject of considerable interest as children experience the psychological turmoil and transition that often accompanies this period of development. </a:t>
            </a:r>
          </a:p>
          <a:p>
            <a:pPr fontAlgn="base">
              <a:buNone/>
            </a:pPr>
            <a:endParaRPr lang="en-US" sz="2400" dirty="0"/>
          </a:p>
          <a:p>
            <a:pPr fontAlgn="base">
              <a:buNone/>
            </a:pPr>
            <a:r>
              <a:rPr lang="en-US" sz="2400" dirty="0" smtClean="0"/>
              <a:t>	Psychologists such as </a:t>
            </a:r>
            <a:r>
              <a:rPr lang="en-US" sz="2400" dirty="0" smtClean="0">
                <a:solidFill>
                  <a:srgbClr val="00B0F0"/>
                </a:solidFill>
              </a:rPr>
              <a:t>Erik Erikson </a:t>
            </a:r>
            <a:r>
              <a:rPr lang="en-US" sz="2400" dirty="0" smtClean="0"/>
              <a:t>were especially interested in looking at how navigating this period leads to </a:t>
            </a:r>
            <a:r>
              <a:rPr lang="en-US" sz="2400" dirty="0" smtClean="0">
                <a:solidFill>
                  <a:srgbClr val="00B050"/>
                </a:solidFill>
              </a:rPr>
              <a:t>identity formation. </a:t>
            </a:r>
            <a:endParaRPr lang="fr-FR" sz="2400" dirty="0" smtClean="0">
              <a:solidFill>
                <a:srgbClr val="00B050"/>
              </a:solidFill>
            </a:endParaRPr>
          </a:p>
          <a:p>
            <a:pPr fontAlgn="base">
              <a:buNone/>
            </a:pPr>
            <a:endParaRPr lang="fr-FR" sz="4400" dirty="0" smtClean="0"/>
          </a:p>
          <a:p>
            <a:pPr>
              <a:buNone/>
            </a:pP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2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20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20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908720"/>
            <a:ext cx="7498080" cy="5339680"/>
          </a:xfrm>
        </p:spPr>
        <p:txBody>
          <a:bodyPr/>
          <a:lstStyle/>
          <a:p>
            <a:pPr>
              <a:buNone/>
            </a:pPr>
            <a:r>
              <a:rPr lang="en-US" dirty="0" smtClean="0"/>
              <a:t>	</a:t>
            </a:r>
            <a:r>
              <a:rPr lang="en-US" sz="2800" dirty="0" smtClean="0"/>
              <a:t>At this age, kids often </a:t>
            </a:r>
            <a:r>
              <a:rPr lang="en-US" sz="2800" dirty="0" smtClean="0">
                <a:solidFill>
                  <a:srgbClr val="00B050"/>
                </a:solidFill>
              </a:rPr>
              <a:t>test limits </a:t>
            </a:r>
            <a:r>
              <a:rPr lang="en-US" sz="2800" dirty="0" smtClean="0"/>
              <a:t>and </a:t>
            </a:r>
            <a:r>
              <a:rPr lang="en-US" sz="2800" dirty="0" smtClean="0">
                <a:solidFill>
                  <a:srgbClr val="00B050"/>
                </a:solidFill>
              </a:rPr>
              <a:t>explore new identities </a:t>
            </a:r>
            <a:r>
              <a:rPr lang="en-US" sz="2800" dirty="0" smtClean="0"/>
              <a:t>as they explore the question of </a:t>
            </a:r>
            <a:r>
              <a:rPr lang="en-US" sz="2800" dirty="0" smtClean="0">
                <a:solidFill>
                  <a:srgbClr val="0070C0"/>
                </a:solidFill>
              </a:rPr>
              <a:t>who they are </a:t>
            </a:r>
            <a:r>
              <a:rPr lang="en-US" sz="2800" dirty="0" smtClean="0"/>
              <a:t>and </a:t>
            </a:r>
            <a:r>
              <a:rPr lang="en-US" sz="2800" dirty="0" smtClean="0">
                <a:solidFill>
                  <a:srgbClr val="0070C0"/>
                </a:solidFill>
              </a:rPr>
              <a:t>who they want to be</a:t>
            </a:r>
            <a:r>
              <a:rPr lang="en-US" sz="2800" dirty="0" smtClean="0"/>
              <a:t>. </a:t>
            </a:r>
          </a:p>
          <a:p>
            <a:pPr>
              <a:buNone/>
            </a:pPr>
            <a:endParaRPr lang="en-US" sz="2800" dirty="0"/>
          </a:p>
          <a:p>
            <a:pPr>
              <a:buNone/>
            </a:pPr>
            <a:endParaRPr lang="en-US" sz="2800" dirty="0" smtClean="0"/>
          </a:p>
          <a:p>
            <a:pPr>
              <a:buNone/>
            </a:pPr>
            <a:endParaRPr lang="en-US" sz="2800" dirty="0" smtClean="0"/>
          </a:p>
          <a:p>
            <a:pPr>
              <a:buNone/>
            </a:pPr>
            <a:r>
              <a:rPr lang="en-US" sz="2800" dirty="0" smtClean="0"/>
              <a:t>	Developmental psychologists can help support teens as they deal with some of the challenging issues unique to the adolescent period including puberty, emotional turmoil, and social pressure</a:t>
            </a:r>
            <a:r>
              <a:rPr lang="en-US" dirty="0" smtClean="0"/>
              <a:t>.</a:t>
            </a: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188640"/>
            <a:ext cx="8532440" cy="6669360"/>
          </a:xfrm>
        </p:spPr>
        <p:txBody>
          <a:bodyPr>
            <a:normAutofit/>
          </a:bodyPr>
          <a:lstStyle/>
          <a:p>
            <a:pPr>
              <a:buNone/>
            </a:pPr>
            <a:r>
              <a:rPr lang="en-US" dirty="0" smtClean="0"/>
              <a:t>	</a:t>
            </a:r>
            <a:r>
              <a:rPr lang="en-US" sz="3100" dirty="0" smtClean="0"/>
              <a:t>During the 19th and early 20th centuries, developmental psychologists were concerned primarily with child psychology. </a:t>
            </a:r>
          </a:p>
          <a:p>
            <a:pPr>
              <a:buNone/>
            </a:pPr>
            <a:r>
              <a:rPr lang="en-US" sz="3100" dirty="0"/>
              <a:t>	</a:t>
            </a:r>
            <a:r>
              <a:rPr lang="en-US" sz="3100" dirty="0" smtClean="0"/>
              <a:t>	</a:t>
            </a:r>
          </a:p>
          <a:p>
            <a:pPr>
              <a:buNone/>
            </a:pPr>
            <a:endParaRPr lang="en-US" sz="3100" dirty="0"/>
          </a:p>
          <a:p>
            <a:pPr>
              <a:buNone/>
            </a:pPr>
            <a:r>
              <a:rPr lang="en-US" sz="3100" dirty="0" smtClean="0"/>
              <a:t>		In the 1950s, however, they became interested in the relationship between personality variables and child rearing, and the behavioral theories of </a:t>
            </a:r>
            <a:r>
              <a:rPr lang="en-US" sz="3100" b="1" dirty="0" smtClean="0"/>
              <a:t>B.F. Skinner </a:t>
            </a:r>
            <a:r>
              <a:rPr lang="en-US" sz="3100" dirty="0" smtClean="0"/>
              <a:t>and the cognitive theories of </a:t>
            </a:r>
            <a:r>
              <a:rPr lang="en-US" sz="3100" b="1" dirty="0" smtClean="0"/>
              <a:t>Jean Piaget </a:t>
            </a:r>
            <a:r>
              <a:rPr lang="en-US" sz="3100" dirty="0" smtClean="0"/>
              <a:t>were concerned with the growth and development of children through adolescence. </a:t>
            </a: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548680"/>
            <a:ext cx="7498080" cy="5699720"/>
          </a:xfrm>
        </p:spPr>
        <p:txBody>
          <a:bodyPr/>
          <a:lstStyle/>
          <a:p>
            <a:pPr marL="82296" indent="0" algn="just">
              <a:buNone/>
            </a:pPr>
            <a:r>
              <a:rPr lang="en-US" dirty="0" smtClean="0"/>
              <a:t>	</a:t>
            </a:r>
            <a:r>
              <a:rPr lang="en-US" sz="2800" dirty="0" smtClean="0"/>
              <a:t>At </a:t>
            </a:r>
            <a:r>
              <a:rPr lang="en-US" sz="2800" dirty="0"/>
              <a:t>the same time, the German psychologist </a:t>
            </a:r>
            <a:r>
              <a:rPr lang="en-US" sz="2800" b="1" dirty="0">
                <a:solidFill>
                  <a:srgbClr val="0070C0"/>
                </a:solidFill>
              </a:rPr>
              <a:t>Erik Erikson </a:t>
            </a:r>
            <a:r>
              <a:rPr lang="en-US" sz="2800" dirty="0"/>
              <a:t>insisted that there are meaningful stages of adult psychology that have to be considered in addition to child development (Lee, 2005). </a:t>
            </a:r>
            <a:endParaRPr lang="en-US" sz="2800" dirty="0" smtClean="0"/>
          </a:p>
          <a:p>
            <a:pPr marL="82296" indent="0" algn="just">
              <a:buNone/>
            </a:pPr>
            <a:endParaRPr lang="en-US" sz="2800" dirty="0" smtClean="0"/>
          </a:p>
          <a:p>
            <a:pPr marL="82296" indent="0" algn="just">
              <a:buNone/>
            </a:pPr>
            <a:endParaRPr lang="en-US" sz="2800" dirty="0"/>
          </a:p>
          <a:p>
            <a:pPr marL="82296" indent="0" algn="just">
              <a:buNone/>
            </a:pPr>
            <a:r>
              <a:rPr lang="en-US" sz="2800" dirty="0" smtClean="0"/>
              <a:t>Psychologists </a:t>
            </a:r>
            <a:r>
              <a:rPr lang="en-US" sz="2800" dirty="0"/>
              <a:t>also began to consider the processes that underlie the development of behavior in the total person from birth to death.</a:t>
            </a:r>
          </a:p>
          <a:p>
            <a:pPr marL="82296" indent="0">
              <a:buNone/>
            </a:pPr>
            <a:endParaRPr lang="en-US" dirty="0"/>
          </a:p>
        </p:txBody>
      </p:sp>
    </p:spTree>
    <p:extLst>
      <p:ext uri="{BB962C8B-B14F-4D97-AF65-F5344CB8AC3E}">
        <p14:creationId xmlns:p14="http://schemas.microsoft.com/office/powerpoint/2010/main" xmlns="" val="1182447705"/>
      </p:ext>
    </p:extLst>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188640"/>
            <a:ext cx="8532440" cy="6669360"/>
          </a:xfrm>
        </p:spPr>
        <p:txBody>
          <a:bodyPr>
            <a:normAutofit/>
          </a:bodyPr>
          <a:lstStyle/>
          <a:p>
            <a:pPr algn="just">
              <a:buNone/>
            </a:pPr>
            <a:endParaRPr lang="en-US" sz="2400" dirty="0" smtClean="0"/>
          </a:p>
          <a:p>
            <a:pPr algn="just">
              <a:buNone/>
            </a:pPr>
            <a:endParaRPr lang="en-US" sz="2400" dirty="0"/>
          </a:p>
          <a:p>
            <a:pPr algn="just">
              <a:buNone/>
            </a:pPr>
            <a:r>
              <a:rPr lang="en-US" sz="2400" dirty="0"/>
              <a:t>	</a:t>
            </a:r>
            <a:r>
              <a:rPr lang="en-US" sz="2400" dirty="0" smtClean="0"/>
              <a:t>	</a:t>
            </a:r>
            <a:r>
              <a:rPr lang="en-US" sz="2800" dirty="0" smtClean="0"/>
              <a:t>By the latter part of the 20th century, developmental psychologists became interested in many broad issues dealing with the psychological process throughout life, including </a:t>
            </a:r>
            <a:r>
              <a:rPr lang="en-US" sz="2800" u="sng" dirty="0" smtClean="0"/>
              <a:t>the relation </a:t>
            </a:r>
            <a:r>
              <a:rPr lang="en-US" sz="2800" dirty="0" smtClean="0"/>
              <a:t>of </a:t>
            </a:r>
            <a:r>
              <a:rPr lang="en-US" sz="2800" dirty="0" smtClean="0">
                <a:solidFill>
                  <a:srgbClr val="0070C0"/>
                </a:solidFill>
              </a:rPr>
              <a:t>heredity</a:t>
            </a:r>
            <a:r>
              <a:rPr lang="en-US" sz="2800" dirty="0" smtClean="0"/>
              <a:t> and </a:t>
            </a:r>
            <a:r>
              <a:rPr lang="en-US" sz="2800" dirty="0" smtClean="0">
                <a:solidFill>
                  <a:srgbClr val="0070C0"/>
                </a:solidFill>
              </a:rPr>
              <a:t>environment</a:t>
            </a:r>
            <a:r>
              <a:rPr lang="en-US" sz="2800" dirty="0" smtClean="0"/>
              <a:t>, </a:t>
            </a:r>
            <a:r>
              <a:rPr lang="en-US" sz="2800" dirty="0" smtClean="0">
                <a:solidFill>
                  <a:schemeClr val="accent5">
                    <a:lumMod val="60000"/>
                    <a:lumOff val="40000"/>
                  </a:schemeClr>
                </a:solidFill>
              </a:rPr>
              <a:t>continuity</a:t>
            </a:r>
            <a:r>
              <a:rPr lang="en-US" sz="2800" dirty="0" smtClean="0"/>
              <a:t> and </a:t>
            </a:r>
            <a:r>
              <a:rPr lang="en-US" sz="2800" dirty="0" smtClean="0">
                <a:solidFill>
                  <a:schemeClr val="accent5">
                    <a:lumMod val="60000"/>
                    <a:lumOff val="40000"/>
                  </a:schemeClr>
                </a:solidFill>
              </a:rPr>
              <a:t>discontinuity </a:t>
            </a:r>
            <a:r>
              <a:rPr lang="en-US" sz="2800" dirty="0" smtClean="0"/>
              <a:t>in development, and </a:t>
            </a:r>
            <a:r>
              <a:rPr lang="en-US" sz="2800" dirty="0" smtClean="0">
                <a:solidFill>
                  <a:srgbClr val="C00000"/>
                </a:solidFill>
              </a:rPr>
              <a:t>behavioral </a:t>
            </a:r>
            <a:r>
              <a:rPr lang="en-US" sz="2800" dirty="0" smtClean="0"/>
              <a:t>and </a:t>
            </a:r>
            <a:r>
              <a:rPr lang="en-US" sz="2800" dirty="0" smtClean="0">
                <a:solidFill>
                  <a:srgbClr val="C00000"/>
                </a:solidFill>
              </a:rPr>
              <a:t>cognitive elements </a:t>
            </a:r>
            <a:r>
              <a:rPr lang="en-US" sz="2800" dirty="0" smtClean="0"/>
              <a:t>in </a:t>
            </a:r>
            <a:r>
              <a:rPr lang="en-US" sz="2800" u="sng" dirty="0" smtClean="0"/>
              <a:t>the development of the total person</a:t>
            </a:r>
            <a:r>
              <a:rPr lang="en-US" sz="2800" dirty="0" smtClean="0"/>
              <a:t> (</a:t>
            </a:r>
            <a:r>
              <a:rPr lang="en-US" sz="2800" dirty="0" err="1" smtClean="0"/>
              <a:t>Dörnyei</a:t>
            </a:r>
            <a:r>
              <a:rPr lang="en-US" sz="2800" dirty="0" smtClean="0"/>
              <a:t>, 2005).</a:t>
            </a:r>
            <a:endParaRPr lang="en-US" sz="2800"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850106"/>
          </a:xfrm>
        </p:spPr>
        <p:txBody>
          <a:bodyPr/>
          <a:lstStyle/>
          <a:p>
            <a:r>
              <a:rPr lang="en-US" dirty="0" smtClean="0"/>
              <a:t>Conclusion </a:t>
            </a:r>
            <a:endParaRPr lang="en-US" dirty="0"/>
          </a:p>
        </p:txBody>
      </p:sp>
      <p:sp>
        <p:nvSpPr>
          <p:cNvPr id="3" name="Espace réservé du contenu 2"/>
          <p:cNvSpPr>
            <a:spLocks noGrp="1"/>
          </p:cNvSpPr>
          <p:nvPr>
            <p:ph idx="1"/>
          </p:nvPr>
        </p:nvSpPr>
        <p:spPr>
          <a:xfrm>
            <a:off x="1115616" y="1052736"/>
            <a:ext cx="7818072" cy="5616624"/>
          </a:xfrm>
        </p:spPr>
        <p:txBody>
          <a:bodyPr>
            <a:normAutofit/>
          </a:bodyPr>
          <a:lstStyle/>
          <a:p>
            <a:pPr algn="just" fontAlgn="base">
              <a:buNone/>
            </a:pPr>
            <a:r>
              <a:rPr lang="en-US" sz="4000" dirty="0" smtClean="0"/>
              <a:t>	</a:t>
            </a:r>
            <a:r>
              <a:rPr lang="en-US" sz="2800" dirty="0" smtClean="0"/>
              <a:t>A better understanding of how and why people change and grow helps teachers understand and explore their students’ full potential. </a:t>
            </a:r>
          </a:p>
          <a:p>
            <a:pPr algn="just" fontAlgn="base">
              <a:buNone/>
            </a:pPr>
            <a:endParaRPr lang="en-US" sz="2800" dirty="0"/>
          </a:p>
          <a:p>
            <a:pPr algn="just" fontAlgn="base">
              <a:buNone/>
            </a:pPr>
            <a:r>
              <a:rPr lang="en-US" sz="2800" dirty="0" smtClean="0"/>
              <a:t>	Understanding the course of normal human development and recognizing potential problems early on can prevent difficulties with depression, low self-esteem, frustration, and low achievement in high school.</a:t>
            </a:r>
            <a:endParaRPr lang="fr-FR" sz="2800"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5616" y="404664"/>
            <a:ext cx="7818072" cy="6192688"/>
          </a:xfrm>
        </p:spPr>
        <p:txBody>
          <a:bodyPr>
            <a:normAutofit lnSpcReduction="10000"/>
          </a:bodyPr>
          <a:lstStyle/>
          <a:p>
            <a:pPr algn="just">
              <a:buNone/>
            </a:pPr>
            <a:r>
              <a:rPr lang="en-US" sz="3900" b="1" dirty="0" smtClean="0">
                <a:solidFill>
                  <a:schemeClr val="bg2">
                    <a:lumMod val="10000"/>
                  </a:schemeClr>
                </a:solidFill>
              </a:rPr>
              <a:t>Introduction </a:t>
            </a:r>
            <a:endParaRPr lang="fr-FR" sz="3900" dirty="0" smtClean="0">
              <a:solidFill>
                <a:schemeClr val="bg2">
                  <a:lumMod val="10000"/>
                </a:schemeClr>
              </a:solidFill>
            </a:endParaRPr>
          </a:p>
          <a:p>
            <a:pPr algn="just">
              <a:buNone/>
            </a:pPr>
            <a:endParaRPr lang="en-US" dirty="0" smtClean="0"/>
          </a:p>
          <a:p>
            <a:pPr algn="just">
              <a:buNone/>
            </a:pPr>
            <a:r>
              <a:rPr lang="en-US" dirty="0" smtClean="0"/>
              <a:t>	Psychology provides educators with knowledge of the students’ different abilities and needs. It helps them understand and solve complex problems of learners.</a:t>
            </a:r>
          </a:p>
          <a:p>
            <a:pPr algn="just">
              <a:buNone/>
            </a:pPr>
            <a:endParaRPr lang="fr-FR" dirty="0"/>
          </a:p>
          <a:p>
            <a:pPr algn="just">
              <a:buNone/>
            </a:pPr>
            <a:endParaRPr lang="fr-FR" dirty="0" smtClean="0"/>
          </a:p>
          <a:p>
            <a:pPr algn="just">
              <a:buNone/>
            </a:pPr>
            <a:r>
              <a:rPr lang="en-US" dirty="0" smtClean="0"/>
              <a:t>	The study of psychology is often broken down into sub-domains one of which is </a:t>
            </a:r>
            <a:r>
              <a:rPr lang="en-US" b="1" dirty="0" smtClean="0"/>
              <a:t>Educational Psychology. </a:t>
            </a:r>
            <a:r>
              <a:rPr lang="en-US" dirty="0" smtClean="0"/>
              <a:t>It focuses on the role of psychology in education. </a:t>
            </a: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5616" y="188640"/>
            <a:ext cx="7818072" cy="6059760"/>
          </a:xfrm>
        </p:spPr>
        <p:txBody>
          <a:bodyPr>
            <a:normAutofit/>
          </a:bodyPr>
          <a:lstStyle/>
          <a:p>
            <a:pPr>
              <a:buNone/>
            </a:pPr>
            <a:endParaRPr lang="en-US" dirty="0"/>
          </a:p>
          <a:p>
            <a:pPr>
              <a:buNone/>
            </a:pPr>
            <a:endParaRPr lang="en-US" dirty="0" smtClean="0"/>
          </a:p>
          <a:p>
            <a:pPr>
              <a:buNone/>
            </a:pPr>
            <a:r>
              <a:rPr lang="en-US" dirty="0"/>
              <a:t>	</a:t>
            </a:r>
            <a:r>
              <a:rPr lang="en-US" dirty="0" smtClean="0"/>
              <a:t>It is a field of expertise that focuses on applying </a:t>
            </a:r>
            <a:r>
              <a:rPr lang="en-US" b="1" dirty="0" smtClean="0">
                <a:solidFill>
                  <a:srgbClr val="00B050"/>
                </a:solidFill>
              </a:rPr>
              <a:t>psychological </a:t>
            </a:r>
            <a:r>
              <a:rPr lang="en-US" dirty="0" smtClean="0"/>
              <a:t>and </a:t>
            </a:r>
            <a:r>
              <a:rPr lang="en-US" b="1" dirty="0" smtClean="0">
                <a:solidFill>
                  <a:srgbClr val="00B050"/>
                </a:solidFill>
              </a:rPr>
              <a:t>pedagogical knowledge </a:t>
            </a:r>
            <a:r>
              <a:rPr lang="en-US" dirty="0" smtClean="0"/>
              <a:t>to </a:t>
            </a:r>
            <a:r>
              <a:rPr lang="en-US" b="1" dirty="0" smtClean="0">
                <a:solidFill>
                  <a:srgbClr val="7030A0"/>
                </a:solidFill>
              </a:rPr>
              <a:t>solve educational problems.</a:t>
            </a:r>
            <a:r>
              <a:rPr lang="en-US" dirty="0" smtClean="0"/>
              <a:t> </a:t>
            </a:r>
          </a:p>
          <a:p>
            <a:pPr lvl="0">
              <a:buNone/>
            </a:pPr>
            <a:endParaRPr lang="fr-FR" sz="1900" dirty="0" smtClean="0">
              <a:solidFill>
                <a:srgbClr val="00B050"/>
              </a:solidFill>
            </a:endParaRPr>
          </a:p>
          <a:p>
            <a:pPr>
              <a:buNone/>
            </a:pPr>
            <a:endParaRPr lang="en-US" dirty="0" smtClean="0">
              <a:solidFill>
                <a:srgbClr val="FFC000"/>
              </a:solidFill>
            </a:endParaRPr>
          </a:p>
          <a:p>
            <a:pPr>
              <a:buNone/>
            </a:pP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22114"/>
          </a:xfrm>
        </p:spPr>
        <p:txBody>
          <a:bodyPr>
            <a:normAutofit fontScale="90000"/>
          </a:bodyPr>
          <a:lstStyle/>
          <a:p>
            <a:pPr lvl="0"/>
            <a:r>
              <a:rPr lang="en-US" sz="4400" b="1" dirty="0" smtClean="0">
                <a:solidFill>
                  <a:srgbClr val="7030A0"/>
                </a:solidFill>
              </a:rPr>
              <a:t>Psycho-Pedagogy, </a:t>
            </a:r>
            <a:r>
              <a:rPr lang="en-US" sz="4400" b="1" dirty="0" smtClean="0"/>
              <a:t>what for?</a:t>
            </a:r>
            <a:r>
              <a:rPr lang="fr-FR" sz="5400" dirty="0" smtClean="0"/>
              <a:t/>
            </a:r>
            <a:br>
              <a:rPr lang="fr-FR" sz="5400" dirty="0" smtClean="0"/>
            </a:br>
            <a:endParaRPr lang="en-US" dirty="0"/>
          </a:p>
        </p:txBody>
      </p:sp>
      <p:sp>
        <p:nvSpPr>
          <p:cNvPr id="3" name="Espace réservé du contenu 2"/>
          <p:cNvSpPr>
            <a:spLocks noGrp="1"/>
          </p:cNvSpPr>
          <p:nvPr>
            <p:ph idx="1"/>
          </p:nvPr>
        </p:nvSpPr>
        <p:spPr>
          <a:xfrm>
            <a:off x="1115616" y="836712"/>
            <a:ext cx="8028384" cy="5411688"/>
          </a:xfrm>
        </p:spPr>
        <p:txBody>
          <a:bodyPr>
            <a:normAutofit fontScale="92500" lnSpcReduction="20000"/>
          </a:bodyPr>
          <a:lstStyle/>
          <a:p>
            <a:pPr>
              <a:buNone/>
            </a:pPr>
            <a:endParaRPr lang="en-US" dirty="0" smtClean="0"/>
          </a:p>
          <a:p>
            <a:pPr>
              <a:buNone/>
            </a:pPr>
            <a:r>
              <a:rPr lang="en-US" dirty="0" smtClean="0"/>
              <a:t>	Psycho-pedagogy is a combination of two main branches of study, </a:t>
            </a:r>
            <a:r>
              <a:rPr lang="en-US" dirty="0" smtClean="0">
                <a:solidFill>
                  <a:srgbClr val="0070C0"/>
                </a:solidFill>
              </a:rPr>
              <a:t>Pedagogy</a:t>
            </a:r>
            <a:r>
              <a:rPr lang="en-US" dirty="0" smtClean="0"/>
              <a:t> and </a:t>
            </a:r>
            <a:r>
              <a:rPr lang="en-US" dirty="0" smtClean="0">
                <a:solidFill>
                  <a:srgbClr val="00B050"/>
                </a:solidFill>
              </a:rPr>
              <a:t>Psychology</a:t>
            </a:r>
            <a:r>
              <a:rPr lang="en-US" dirty="0" smtClean="0"/>
              <a:t>. It is a discipline that aims to </a:t>
            </a:r>
            <a:r>
              <a:rPr lang="en-US" b="1" dirty="0" smtClean="0">
                <a:solidFill>
                  <a:srgbClr val="7030A0"/>
                </a:solidFill>
              </a:rPr>
              <a:t>analyze human behaviors </a:t>
            </a:r>
            <a:r>
              <a:rPr lang="en-US" dirty="0" smtClean="0"/>
              <a:t>related to </a:t>
            </a:r>
            <a:r>
              <a:rPr lang="en-US" sz="3500" dirty="0" smtClean="0">
                <a:solidFill>
                  <a:srgbClr val="FF0000"/>
                </a:solidFill>
              </a:rPr>
              <a:t>education </a:t>
            </a:r>
            <a:r>
              <a:rPr lang="en-US" sz="3500" dirty="0" smtClean="0"/>
              <a:t>and</a:t>
            </a:r>
            <a:r>
              <a:rPr lang="en-US" sz="3500" dirty="0" smtClean="0">
                <a:solidFill>
                  <a:srgbClr val="FF0000"/>
                </a:solidFill>
              </a:rPr>
              <a:t> learning</a:t>
            </a:r>
            <a:r>
              <a:rPr lang="en-US" dirty="0" smtClean="0"/>
              <a:t>. </a:t>
            </a:r>
          </a:p>
          <a:p>
            <a:endParaRPr lang="fr-FR" dirty="0" smtClean="0"/>
          </a:p>
          <a:p>
            <a:pPr marL="82296" indent="0">
              <a:buNone/>
            </a:pPr>
            <a:endParaRPr lang="fr-FR" dirty="0" smtClean="0"/>
          </a:p>
          <a:p>
            <a:pPr>
              <a:buNone/>
            </a:pPr>
            <a:r>
              <a:rPr lang="en-US" dirty="0" smtClean="0"/>
              <a:t>	</a:t>
            </a:r>
            <a:r>
              <a:rPr lang="en-US" b="1" dirty="0" smtClean="0"/>
              <a:t>Psycho-pedagogy </a:t>
            </a:r>
            <a:r>
              <a:rPr lang="en-US" dirty="0" smtClean="0"/>
              <a:t>is that branch of psychology that </a:t>
            </a:r>
            <a:r>
              <a:rPr lang="en-US" b="1" dirty="0" smtClean="0">
                <a:solidFill>
                  <a:srgbClr val="00B050"/>
                </a:solidFill>
              </a:rPr>
              <a:t>analyzes</a:t>
            </a:r>
            <a:r>
              <a:rPr lang="en-US" dirty="0" smtClean="0"/>
              <a:t> psychological phenomena in order </a:t>
            </a:r>
            <a:r>
              <a:rPr lang="en-US" b="1" dirty="0" smtClean="0">
                <a:solidFill>
                  <a:srgbClr val="00B050"/>
                </a:solidFill>
              </a:rPr>
              <a:t>to formulate teaching and pedagogical methods more adequately. </a:t>
            </a:r>
            <a:r>
              <a:rPr lang="en-US" dirty="0" smtClean="0"/>
              <a:t>It is the result of the cross between psychology and education.</a:t>
            </a:r>
            <a:endParaRPr lang="fr-FR"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1282154"/>
          </a:xfrm>
        </p:spPr>
        <p:txBody>
          <a:bodyPr>
            <a:normAutofit fontScale="90000"/>
          </a:bodyPr>
          <a:lstStyle/>
          <a:p>
            <a:r>
              <a:rPr lang="en-US" sz="3600" b="1" dirty="0" smtClean="0"/>
              <a:t>Understanding the </a:t>
            </a:r>
            <a:r>
              <a:rPr lang="en-US" sz="3600" b="1" dirty="0" smtClean="0">
                <a:solidFill>
                  <a:srgbClr val="00B050"/>
                </a:solidFill>
              </a:rPr>
              <a:t>Importance</a:t>
            </a:r>
            <a:r>
              <a:rPr lang="en-US" sz="3600" b="1" dirty="0" smtClean="0"/>
              <a:t> and </a:t>
            </a:r>
            <a:r>
              <a:rPr lang="en-US" sz="3600" b="1" dirty="0" smtClean="0">
                <a:solidFill>
                  <a:srgbClr val="00B050"/>
                </a:solidFill>
              </a:rPr>
              <a:t>Objectives</a:t>
            </a:r>
            <a:r>
              <a:rPr lang="en-US" sz="3600" b="1" dirty="0" smtClean="0"/>
              <a:t> of </a:t>
            </a:r>
            <a:r>
              <a:rPr lang="en-US" sz="3600" b="1" dirty="0" smtClean="0">
                <a:solidFill>
                  <a:srgbClr val="00B050"/>
                </a:solidFill>
              </a:rPr>
              <a:t>Psychopedagogy in ELT</a:t>
            </a:r>
            <a:r>
              <a:rPr lang="en-US" sz="3600" b="1" dirty="0" smtClean="0"/>
              <a:t> </a:t>
            </a:r>
            <a:r>
              <a:rPr lang="en-US" sz="3200" b="1" dirty="0" smtClean="0"/>
              <a:t/>
            </a:r>
            <a:br>
              <a:rPr lang="en-US" sz="3200" b="1" dirty="0" smtClean="0"/>
            </a:br>
            <a:endParaRPr lang="en-US" sz="3200" dirty="0"/>
          </a:p>
        </p:txBody>
      </p:sp>
      <p:sp>
        <p:nvSpPr>
          <p:cNvPr id="3" name="Espace réservé du contenu 2"/>
          <p:cNvSpPr>
            <a:spLocks noGrp="1"/>
          </p:cNvSpPr>
          <p:nvPr>
            <p:ph idx="1"/>
          </p:nvPr>
        </p:nvSpPr>
        <p:spPr>
          <a:xfrm>
            <a:off x="1435608" y="1447800"/>
            <a:ext cx="7498080" cy="5149552"/>
          </a:xfrm>
        </p:spPr>
        <p:txBody>
          <a:bodyPr>
            <a:normAutofit fontScale="85000" lnSpcReduction="10000"/>
          </a:bodyPr>
          <a:lstStyle/>
          <a:p>
            <a:pPr>
              <a:buFont typeface="Wingdings" pitchFamily="2" charset="2"/>
              <a:buChar char="ü"/>
            </a:pPr>
            <a:r>
              <a:rPr lang="en-US" dirty="0" smtClean="0"/>
              <a:t>The </a:t>
            </a:r>
            <a:r>
              <a:rPr lang="en-US" b="1" dirty="0" smtClean="0"/>
              <a:t>main objective</a:t>
            </a:r>
            <a:r>
              <a:rPr lang="en-US" dirty="0" smtClean="0"/>
              <a:t> of psychopedagogy is </a:t>
            </a:r>
            <a:r>
              <a:rPr lang="en-US" b="1" dirty="0" smtClean="0"/>
              <a:t>to improve the educational system</a:t>
            </a:r>
            <a:r>
              <a:rPr lang="en-US" dirty="0" smtClean="0"/>
              <a:t> by </a:t>
            </a:r>
            <a:r>
              <a:rPr lang="en-US" b="1" dirty="0" smtClean="0"/>
              <a:t>providing adjustments</a:t>
            </a:r>
            <a:r>
              <a:rPr lang="en-US" dirty="0" smtClean="0"/>
              <a:t> in the </a:t>
            </a:r>
            <a:r>
              <a:rPr lang="en-US" b="1" dirty="0" smtClean="0"/>
              <a:t>didactic</a:t>
            </a:r>
            <a:r>
              <a:rPr lang="en-US" dirty="0" smtClean="0"/>
              <a:t> and </a:t>
            </a:r>
            <a:r>
              <a:rPr lang="en-US" b="1" dirty="0" smtClean="0"/>
              <a:t>pedagogical methods</a:t>
            </a:r>
            <a:r>
              <a:rPr lang="en-US" dirty="0" smtClean="0"/>
              <a:t> that intervene in the development of education so as to create different tools or processes to increase the education of people. </a:t>
            </a:r>
            <a:endParaRPr lang="fr-FR" dirty="0" smtClean="0"/>
          </a:p>
          <a:p>
            <a:pPr>
              <a:buNone/>
            </a:pPr>
            <a:endParaRPr lang="en-US" dirty="0" smtClean="0"/>
          </a:p>
          <a:p>
            <a:pPr marL="596646" indent="-514350">
              <a:buFont typeface="Wingdings" pitchFamily="2" charset="2"/>
              <a:buChar char="ü"/>
            </a:pPr>
            <a:r>
              <a:rPr lang="en-US" dirty="0" smtClean="0"/>
              <a:t>It focuses on students and their environment since the environment is essential for the success of the process. The main mission of this specialty is the satisfactory development of the person in the educational field.</a:t>
            </a:r>
            <a:endParaRPr lang="fr-FR" dirty="0" smtClean="0">
              <a:solidFill>
                <a:srgbClr val="FFC000"/>
              </a:solidFill>
            </a:endParaRPr>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916832"/>
            <a:ext cx="7498080" cy="4331568"/>
          </a:xfrm>
        </p:spPr>
        <p:txBody>
          <a:bodyPr/>
          <a:lstStyle/>
          <a:p>
            <a:pPr algn="just">
              <a:buFont typeface="Wingdings" pitchFamily="2" charset="2"/>
              <a:buChar char="ü"/>
            </a:pPr>
            <a:r>
              <a:rPr lang="en-US" dirty="0" smtClean="0"/>
              <a:t>Educational psychology helps teachers understand the </a:t>
            </a:r>
            <a:r>
              <a:rPr lang="en-US" b="1" dirty="0" smtClean="0"/>
              <a:t>ways</a:t>
            </a:r>
            <a:r>
              <a:rPr lang="en-US" dirty="0" smtClean="0"/>
              <a:t> and the </a:t>
            </a:r>
            <a:r>
              <a:rPr lang="en-US" b="1" dirty="0" smtClean="0"/>
              <a:t>means</a:t>
            </a:r>
            <a:r>
              <a:rPr lang="en-US" dirty="0" smtClean="0"/>
              <a:t> in which </a:t>
            </a:r>
            <a:r>
              <a:rPr lang="en-US" b="1" dirty="0" smtClean="0"/>
              <a:t>learning can take place</a:t>
            </a:r>
            <a:r>
              <a:rPr lang="en-US" dirty="0" smtClean="0"/>
              <a:t> in the </a:t>
            </a:r>
            <a:r>
              <a:rPr lang="en-US" b="1" dirty="0" smtClean="0"/>
              <a:t>best</a:t>
            </a:r>
            <a:r>
              <a:rPr lang="en-US" dirty="0" smtClean="0"/>
              <a:t> possible </a:t>
            </a:r>
            <a:r>
              <a:rPr lang="en-US" b="1" dirty="0" smtClean="0"/>
              <a:t>manner.</a:t>
            </a:r>
            <a:endParaRPr lang="fr-FR" b="1" dirty="0" smtClean="0"/>
          </a:p>
          <a:p>
            <a:pPr>
              <a:buNone/>
            </a:pPr>
            <a:endParaRPr lang="en-US" dirty="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88640"/>
            <a:ext cx="7498080" cy="6669360"/>
          </a:xfrm>
        </p:spPr>
        <p:txBody>
          <a:bodyPr>
            <a:normAutofit fontScale="92500"/>
          </a:bodyPr>
          <a:lstStyle/>
          <a:p>
            <a:pPr>
              <a:buNone/>
            </a:pPr>
            <a:r>
              <a:rPr lang="en-US" sz="4000" dirty="0" smtClean="0"/>
              <a:t>	Psychopedagogy </a:t>
            </a:r>
            <a:r>
              <a:rPr lang="en-US" sz="4000" dirty="0" smtClean="0">
                <a:solidFill>
                  <a:srgbClr val="7030A0"/>
                </a:solidFill>
              </a:rPr>
              <a:t>facilitates</a:t>
            </a:r>
            <a:r>
              <a:rPr lang="en-US" sz="4000" dirty="0" smtClean="0"/>
              <a:t> the </a:t>
            </a:r>
            <a:r>
              <a:rPr lang="en-US" sz="4000" dirty="0" smtClean="0">
                <a:solidFill>
                  <a:srgbClr val="7030A0"/>
                </a:solidFill>
              </a:rPr>
              <a:t>teaching</a:t>
            </a:r>
            <a:r>
              <a:rPr lang="en-US" sz="4000" dirty="0" smtClean="0"/>
              <a:t> and the </a:t>
            </a:r>
            <a:r>
              <a:rPr lang="en-US" sz="4000" dirty="0" smtClean="0">
                <a:solidFill>
                  <a:srgbClr val="7030A0"/>
                </a:solidFill>
              </a:rPr>
              <a:t>learning processes</a:t>
            </a:r>
            <a:r>
              <a:rPr lang="en-US" sz="4000" dirty="0" smtClean="0"/>
              <a:t> in various ways, amongst which: </a:t>
            </a:r>
            <a:endParaRPr lang="fr-FR" sz="4000" dirty="0" smtClean="0"/>
          </a:p>
          <a:p>
            <a:pPr>
              <a:buNone/>
            </a:pPr>
            <a:endParaRPr lang="fr-FR" dirty="0" smtClean="0"/>
          </a:p>
          <a:p>
            <a:pPr lvl="0"/>
            <a:r>
              <a:rPr lang="en-US" dirty="0" smtClean="0"/>
              <a:t>Helps the teacher understand and explain the mental situations of the learner.</a:t>
            </a:r>
            <a:endParaRPr lang="fr-FR" dirty="0" smtClean="0"/>
          </a:p>
          <a:p>
            <a:pPr lvl="0"/>
            <a:r>
              <a:rPr lang="en-US" dirty="0" smtClean="0"/>
              <a:t> Helps the teacher in the evaluation and measurement of the learners’ achievements.</a:t>
            </a:r>
            <a:endParaRPr lang="fr-FR" dirty="0" smtClean="0"/>
          </a:p>
          <a:p>
            <a:pPr lvl="0"/>
            <a:r>
              <a:rPr lang="en-US" dirty="0" smtClean="0"/>
              <a:t>Helps the teacher recognize and solve the learners’ problems. </a:t>
            </a:r>
            <a:endParaRPr lang="fr-FR" dirty="0" smtClean="0"/>
          </a:p>
          <a:p>
            <a:pPr lvl="0"/>
            <a:r>
              <a:rPr lang="en-US" dirty="0" smtClean="0"/>
              <a:t>Brings change in the attitude of the teacher towards his students. </a:t>
            </a:r>
            <a:endParaRPr lang="fr-FR" dirty="0" smtClean="0"/>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764704"/>
            <a:ext cx="7498080" cy="5483696"/>
          </a:xfrm>
        </p:spPr>
        <p:txBody>
          <a:bodyPr/>
          <a:lstStyle/>
          <a:p>
            <a:pPr lvl="0"/>
            <a:r>
              <a:rPr lang="en-US" dirty="0"/>
              <a:t> Emphasizes the important of a proper training for teachers. </a:t>
            </a:r>
            <a:endParaRPr lang="fr-FR" dirty="0"/>
          </a:p>
          <a:p>
            <a:pPr lvl="0"/>
            <a:r>
              <a:rPr lang="en-US" dirty="0"/>
              <a:t>Provides education with new theories of learning for better teaching and learning experiences.</a:t>
            </a:r>
            <a:endParaRPr lang="fr-FR" dirty="0"/>
          </a:p>
          <a:p>
            <a:pPr lvl="0"/>
            <a:r>
              <a:rPr lang="en-US" dirty="0"/>
              <a:t>Helps the teacher better understand the changes in the learners’ behavior in particular situations. </a:t>
            </a:r>
            <a:endParaRPr lang="fr-FR" dirty="0"/>
          </a:p>
          <a:p>
            <a:pPr>
              <a:buNone/>
            </a:pPr>
            <a:endParaRPr lang="en-US" dirty="0"/>
          </a:p>
          <a:p>
            <a:pPr marL="82296" indent="0">
              <a:buNone/>
            </a:pPr>
            <a:endParaRPr lang="en-US" dirty="0"/>
          </a:p>
        </p:txBody>
      </p:sp>
    </p:spTree>
    <p:extLst>
      <p:ext uri="{BB962C8B-B14F-4D97-AF65-F5344CB8AC3E}">
        <p14:creationId xmlns:p14="http://schemas.microsoft.com/office/powerpoint/2010/main" xmlns="" val="4254011931"/>
      </p:ext>
    </p:extLst>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3279</TotalTime>
  <Words>350</Words>
  <Application>Microsoft Office PowerPoint</Application>
  <PresentationFormat>Affichage à l'écran (4:3)</PresentationFormat>
  <Paragraphs>118</Paragraphs>
  <Slides>25</Slides>
  <Notes>2</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Solstice</vt:lpstr>
      <vt:lpstr> University of Blida 2 Faculty of Arts and Languages  Department of English   Module: Educational Psychology for Adolescents </vt:lpstr>
      <vt:lpstr>Outline:</vt:lpstr>
      <vt:lpstr>Diapositive 3</vt:lpstr>
      <vt:lpstr>Diapositive 4</vt:lpstr>
      <vt:lpstr>Psycho-Pedagogy, what for? </vt:lpstr>
      <vt:lpstr>Understanding the Importance and Objectives of Psychopedagogy in ELT  </vt:lpstr>
      <vt:lpstr>Diapositive 7</vt:lpstr>
      <vt:lpstr>Diapositive 8</vt:lpstr>
      <vt:lpstr>Diapositive 9</vt:lpstr>
      <vt:lpstr>Introduction to Educational Psychology  </vt:lpstr>
      <vt:lpstr>Diapositive 11</vt:lpstr>
      <vt:lpstr>Diapositive 12</vt:lpstr>
      <vt:lpstr>Diapositive 13</vt:lpstr>
      <vt:lpstr>Introduction to Developmental Psychology </vt:lpstr>
      <vt:lpstr>Diapositive 15</vt:lpstr>
      <vt:lpstr>Diapositive 16</vt:lpstr>
      <vt:lpstr>Diapositive 17</vt:lpstr>
      <vt:lpstr>Growth Theory  </vt:lpstr>
      <vt:lpstr>Diapositive 19</vt:lpstr>
      <vt:lpstr>Diapositive 20</vt:lpstr>
      <vt:lpstr>Diapositive 21</vt:lpstr>
      <vt:lpstr>Diapositive 22</vt:lpstr>
      <vt:lpstr>Diapositive 23</vt:lpstr>
      <vt:lpstr>Diapositive 24</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University of Blida 2 Faculty of Arts and Languages  Department of English   Module: Educational Psychology for Adolescents </dc:title>
  <dc:creator>pc</dc:creator>
  <cp:lastModifiedBy>PC2022</cp:lastModifiedBy>
  <cp:revision>40</cp:revision>
  <dcterms:created xsi:type="dcterms:W3CDTF">2020-12-28T20:16:04Z</dcterms:created>
  <dcterms:modified xsi:type="dcterms:W3CDTF">2023-01-03T13:43:04Z</dcterms:modified>
</cp:coreProperties>
</file>