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81" r:id="rId6"/>
    <p:sldId id="260" r:id="rId7"/>
    <p:sldId id="263" r:id="rId8"/>
    <p:sldId id="261" r:id="rId9"/>
    <p:sldId id="264" r:id="rId10"/>
    <p:sldId id="265" r:id="rId11"/>
    <p:sldId id="266" r:id="rId12"/>
    <p:sldId id="267" r:id="rId13"/>
    <p:sldId id="268" r:id="rId14"/>
    <p:sldId id="269" r:id="rId15"/>
    <p:sldId id="270" r:id="rId16"/>
    <p:sldId id="272" r:id="rId17"/>
    <p:sldId id="274" r:id="rId18"/>
    <p:sldId id="275" r:id="rId19"/>
    <p:sldId id="276" r:id="rId20"/>
    <p:sldId id="277" r:id="rId21"/>
    <p:sldId id="278" r:id="rId22"/>
    <p:sldId id="279"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8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03/01/2023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03/01/2023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76672"/>
            <a:ext cx="7772400" cy="3384375"/>
          </a:xfrm>
        </p:spPr>
        <p:txBody>
          <a:bodyPr>
            <a:normAutofit fontScale="90000"/>
          </a:bodyPr>
          <a:lstStyle/>
          <a:p>
            <a:r>
              <a:rPr lang="fr-FR" sz="3600" dirty="0" err="1" smtClean="0">
                <a:latin typeface="Times New Roman" pitchFamily="18" charset="0"/>
                <a:cs typeface="Times New Roman" pitchFamily="18" charset="0"/>
              </a:rPr>
              <a:t>University</a:t>
            </a:r>
            <a:r>
              <a:rPr lang="fr-FR" sz="3600" dirty="0" smtClean="0">
                <a:latin typeface="Times New Roman" pitchFamily="18" charset="0"/>
                <a:cs typeface="Times New Roman" pitchFamily="18" charset="0"/>
              </a:rPr>
              <a:t> of Blida 2</a:t>
            </a:r>
            <a:br>
              <a:rPr lang="fr-FR" sz="3600" dirty="0" smtClean="0">
                <a:latin typeface="Times New Roman" pitchFamily="18" charset="0"/>
                <a:cs typeface="Times New Roman" pitchFamily="18" charset="0"/>
              </a:rPr>
            </a:br>
            <a:r>
              <a:rPr lang="fr-FR" sz="3600" dirty="0" err="1" smtClean="0">
                <a:latin typeface="Times New Roman" pitchFamily="18" charset="0"/>
                <a:cs typeface="Times New Roman" pitchFamily="18" charset="0"/>
              </a:rPr>
              <a:t>Faculty</a:t>
            </a:r>
            <a:r>
              <a:rPr lang="fr-FR" sz="3600" dirty="0" smtClean="0">
                <a:latin typeface="Times New Roman" pitchFamily="18" charset="0"/>
                <a:cs typeface="Times New Roman" pitchFamily="18" charset="0"/>
              </a:rPr>
              <a:t> of Arts and </a:t>
            </a:r>
            <a:r>
              <a:rPr lang="fr-FR" sz="3600" dirty="0" err="1" smtClean="0">
                <a:latin typeface="Times New Roman" pitchFamily="18" charset="0"/>
                <a:cs typeface="Times New Roman" pitchFamily="18" charset="0"/>
              </a:rPr>
              <a:t>Languages</a:t>
            </a:r>
            <a:r>
              <a:rPr lang="fr-FR" sz="3600" dirty="0" smtClean="0">
                <a:latin typeface="Times New Roman" pitchFamily="18" charset="0"/>
                <a:cs typeface="Times New Roman" pitchFamily="18" charset="0"/>
              </a:rPr>
              <a:t/>
            </a:r>
            <a:br>
              <a:rPr lang="fr-FR" sz="3600" dirty="0" smtClean="0">
                <a:latin typeface="Times New Roman" pitchFamily="18" charset="0"/>
                <a:cs typeface="Times New Roman" pitchFamily="18" charset="0"/>
              </a:rPr>
            </a:br>
            <a:r>
              <a:rPr lang="fr-FR" sz="3600" dirty="0" smtClean="0">
                <a:latin typeface="Times New Roman" pitchFamily="18" charset="0"/>
                <a:cs typeface="Times New Roman" pitchFamily="18" charset="0"/>
              </a:rPr>
              <a:t> </a:t>
            </a:r>
            <a:r>
              <a:rPr lang="fr-FR" sz="3600" dirty="0" err="1" smtClean="0">
                <a:latin typeface="Times New Roman" pitchFamily="18" charset="0"/>
                <a:cs typeface="Times New Roman" pitchFamily="18" charset="0"/>
              </a:rPr>
              <a:t>Department</a:t>
            </a:r>
            <a:r>
              <a:rPr lang="fr-FR" sz="3600" dirty="0" smtClean="0">
                <a:latin typeface="Times New Roman" pitchFamily="18" charset="0"/>
                <a:cs typeface="Times New Roman" pitchFamily="18" charset="0"/>
              </a:rPr>
              <a:t> of English</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 </a:t>
            </a:r>
            <a:r>
              <a:rPr lang="fr-FR" sz="6000" dirty="0" smtClean="0">
                <a:latin typeface="Times New Roman" pitchFamily="18" charset="0"/>
                <a:cs typeface="Times New Roman" pitchFamily="18" charset="0"/>
              </a:rPr>
              <a:t/>
            </a:r>
            <a:br>
              <a:rPr lang="fr-FR" sz="6000" dirty="0" smtClean="0">
                <a:latin typeface="Times New Roman" pitchFamily="18" charset="0"/>
                <a:cs typeface="Times New Roman" pitchFamily="18" charset="0"/>
              </a:rPr>
            </a:br>
            <a:r>
              <a:rPr lang="fr-FR" b="1" dirty="0" smtClean="0">
                <a:effectLst>
                  <a:outerShdw blurRad="38100" dist="38100" dir="2700000" algn="tl">
                    <a:srgbClr val="000000">
                      <a:alpha val="43137"/>
                    </a:srgbClr>
                  </a:outerShdw>
                </a:effectLst>
                <a:latin typeface="Times New Roman" pitchFamily="18" charset="0"/>
                <a:cs typeface="Times New Roman" pitchFamily="18" charset="0"/>
              </a:rPr>
              <a:t>Module: </a:t>
            </a:r>
            <a:r>
              <a:rPr lang="en-US" b="1" dirty="0" smtClean="0">
                <a:effectLst>
                  <a:outerShdw blurRad="38100" dist="38100" dir="2700000" algn="tl">
                    <a:srgbClr val="000000">
                      <a:alpha val="43137"/>
                    </a:srgbClr>
                  </a:outerShdw>
                </a:effectLst>
                <a:latin typeface="Times New Roman" pitchFamily="18" charset="0"/>
                <a:cs typeface="Times New Roman" pitchFamily="18" charset="0"/>
              </a:rPr>
              <a:t>Educational Psychology for Adolescents</a:t>
            </a:r>
            <a:endParaRPr lang="en-US" dirty="0"/>
          </a:p>
        </p:txBody>
      </p:sp>
      <p:sp>
        <p:nvSpPr>
          <p:cNvPr id="3" name="Sous-titre 2"/>
          <p:cNvSpPr>
            <a:spLocks noGrp="1"/>
          </p:cNvSpPr>
          <p:nvPr>
            <p:ph type="subTitle" idx="1"/>
          </p:nvPr>
        </p:nvSpPr>
        <p:spPr>
          <a:xfrm>
            <a:off x="683568" y="4365104"/>
            <a:ext cx="7088832" cy="1944216"/>
          </a:xfrm>
        </p:spPr>
        <p:txBody>
          <a:bodyPr>
            <a:normAutofit/>
          </a:bodyPr>
          <a:lstStyle/>
          <a:p>
            <a:pPr algn="l"/>
            <a:r>
              <a:rPr lang="fr-FR" dirty="0" err="1" smtClean="0">
                <a:solidFill>
                  <a:schemeClr val="tx1"/>
                </a:solidFill>
                <a:latin typeface="Times New Roman" pitchFamily="18" charset="0"/>
                <a:cs typeface="Times New Roman" pitchFamily="18" charset="0"/>
              </a:rPr>
              <a:t>Level</a:t>
            </a:r>
            <a:r>
              <a:rPr lang="fr-FR" dirty="0" smtClean="0">
                <a:solidFill>
                  <a:schemeClr val="tx1"/>
                </a:solidFill>
                <a:latin typeface="Times New Roman" pitchFamily="18" charset="0"/>
                <a:cs typeface="Times New Roman" pitchFamily="18" charset="0"/>
              </a:rPr>
              <a:t>: M2 </a:t>
            </a:r>
            <a:br>
              <a:rPr lang="fr-FR" dirty="0" smtClean="0">
                <a:solidFill>
                  <a:schemeClr val="tx1"/>
                </a:solidFill>
                <a:latin typeface="Times New Roman" pitchFamily="18" charset="0"/>
                <a:cs typeface="Times New Roman" pitchFamily="18" charset="0"/>
              </a:rPr>
            </a:br>
            <a:r>
              <a:rPr lang="fr-FR" dirty="0" err="1" smtClean="0">
                <a:solidFill>
                  <a:schemeClr val="tx1"/>
                </a:solidFill>
                <a:latin typeface="Times New Roman" pitchFamily="18" charset="0"/>
                <a:cs typeface="Times New Roman" pitchFamily="18" charset="0"/>
              </a:rPr>
              <a:t>Teacher</a:t>
            </a:r>
            <a:r>
              <a:rPr lang="fr-FR" dirty="0" smtClean="0">
                <a:solidFill>
                  <a:schemeClr val="tx1"/>
                </a:solidFill>
                <a:latin typeface="Times New Roman" pitchFamily="18" charset="0"/>
                <a:cs typeface="Times New Roman" pitchFamily="18" charset="0"/>
              </a:rPr>
              <a:t>: Ms. KELAM</a:t>
            </a:r>
            <a:br>
              <a:rPr lang="fr-FR" dirty="0" smtClean="0">
                <a:solidFill>
                  <a:schemeClr val="tx1"/>
                </a:solidFill>
                <a:latin typeface="Times New Roman" pitchFamily="18" charset="0"/>
                <a:cs typeface="Times New Roman" pitchFamily="18" charset="0"/>
              </a:rPr>
            </a:br>
            <a:endParaRPr lang="en-US" dirty="0" smtClean="0">
              <a:solidFill>
                <a:schemeClr val="tx1"/>
              </a:solidFill>
            </a:endParaRPr>
          </a:p>
          <a:p>
            <a:pPr algn="l"/>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432048"/>
          </a:xfrm>
        </p:spPr>
        <p:txBody>
          <a:bodyPr>
            <a:normAutofit fontScale="90000"/>
          </a:bodyPr>
          <a:lstStyle/>
          <a:p>
            <a:pPr algn="l"/>
            <a:r>
              <a:rPr lang="en-US" sz="3600" b="1" dirty="0" smtClean="0"/>
              <a:t>2.1. The Adolescent as a Person </a:t>
            </a:r>
            <a:r>
              <a:rPr lang="fr-FR" sz="3600" dirty="0" smtClean="0"/>
              <a:t/>
            </a:r>
            <a:br>
              <a:rPr lang="fr-FR" sz="3600" dirty="0" smtClean="0"/>
            </a:br>
            <a:r>
              <a:rPr lang="en-US" sz="3600" b="1" dirty="0" smtClean="0"/>
              <a:t> </a:t>
            </a:r>
            <a:r>
              <a:rPr lang="fr-FR" dirty="0" smtClean="0"/>
              <a:t/>
            </a:r>
            <a:br>
              <a:rPr lang="fr-FR" dirty="0" smtClean="0"/>
            </a:br>
            <a:endParaRPr lang="en-US" dirty="0"/>
          </a:p>
        </p:txBody>
      </p:sp>
      <p:sp>
        <p:nvSpPr>
          <p:cNvPr id="3" name="Espace réservé du contenu 2"/>
          <p:cNvSpPr>
            <a:spLocks noGrp="1"/>
          </p:cNvSpPr>
          <p:nvPr>
            <p:ph idx="1"/>
          </p:nvPr>
        </p:nvSpPr>
        <p:spPr>
          <a:xfrm>
            <a:off x="457200" y="620688"/>
            <a:ext cx="8229600" cy="5832648"/>
          </a:xfrm>
        </p:spPr>
        <p:txBody>
          <a:bodyPr>
            <a:normAutofit/>
          </a:bodyPr>
          <a:lstStyle/>
          <a:p>
            <a:pPr algn="just">
              <a:buNone/>
            </a:pPr>
            <a:r>
              <a:rPr lang="en-US" sz="2600" dirty="0" smtClean="0"/>
              <a:t>	</a:t>
            </a:r>
            <a:r>
              <a:rPr lang="en-US" sz="2800" dirty="0" smtClean="0"/>
              <a:t>In short, these interrelated processes seem to develop together, which means researchers cannot determine their individual developmental paths. Instead, a review of literature on </a:t>
            </a:r>
            <a:r>
              <a:rPr lang="en-US" sz="2800" dirty="0" smtClean="0">
                <a:solidFill>
                  <a:srgbClr val="0070C0"/>
                </a:solidFill>
              </a:rPr>
              <a:t>cognitive processing as a whole </a:t>
            </a:r>
            <a:r>
              <a:rPr lang="en-US" sz="2800" dirty="0" smtClean="0"/>
              <a:t>suggests that adolescence brings the ‘‘</a:t>
            </a:r>
            <a:r>
              <a:rPr lang="en-US" sz="2800" b="1" dirty="0" smtClean="0"/>
              <a:t>attainment of a more fully conscious, self-directed, and self-regulating mind</a:t>
            </a:r>
            <a:r>
              <a:rPr lang="en-US" sz="2800" dirty="0" smtClean="0"/>
              <a:t>’’ </a:t>
            </a:r>
            <a:r>
              <a:rPr lang="en-US" sz="2800" dirty="0" smtClean="0">
                <a:solidFill>
                  <a:srgbClr val="FF0000"/>
                </a:solidFill>
              </a:rPr>
              <a:t>(Keating, 2004, p. 48).</a:t>
            </a:r>
          </a:p>
          <a:p>
            <a:pPr algn="just">
              <a:buNone/>
            </a:pPr>
            <a:r>
              <a:rPr lang="en-US" sz="2800" dirty="0" smtClean="0"/>
              <a:t>	</a:t>
            </a:r>
          </a:p>
          <a:p>
            <a:pPr algn="just">
              <a:buNone/>
            </a:pPr>
            <a:r>
              <a:rPr lang="en-US" sz="2800" dirty="0" smtClean="0"/>
              <a:t>	Therefore, in contrast to children, </a:t>
            </a:r>
            <a:r>
              <a:rPr lang="en-US" sz="2800" dirty="0" smtClean="0">
                <a:solidFill>
                  <a:srgbClr val="7030A0"/>
                </a:solidFill>
              </a:rPr>
              <a:t>adolescents</a:t>
            </a:r>
            <a:r>
              <a:rPr lang="en-US" sz="2800" dirty="0" smtClean="0"/>
              <a:t> become </a:t>
            </a:r>
            <a:r>
              <a:rPr lang="en-US" sz="2800" dirty="0" smtClean="0">
                <a:solidFill>
                  <a:srgbClr val="7030A0"/>
                </a:solidFill>
              </a:rPr>
              <a:t>more aware of their surroundings </a:t>
            </a:r>
            <a:r>
              <a:rPr lang="en-US" sz="2800" dirty="0" smtClean="0"/>
              <a:t>and </a:t>
            </a:r>
            <a:r>
              <a:rPr lang="en-US" sz="2800" dirty="0" smtClean="0">
                <a:solidFill>
                  <a:schemeClr val="accent4"/>
                </a:solidFill>
              </a:rPr>
              <a:t>a</a:t>
            </a:r>
            <a:r>
              <a:rPr lang="en-US" sz="2800" dirty="0" smtClean="0">
                <a:solidFill>
                  <a:srgbClr val="7030A0"/>
                </a:solidFill>
              </a:rPr>
              <a:t>ble to direct </a:t>
            </a:r>
            <a:r>
              <a:rPr lang="en-US" sz="2800" dirty="0" smtClean="0"/>
              <a:t>their own </a:t>
            </a:r>
            <a:r>
              <a:rPr lang="en-US" sz="2800" dirty="0" smtClean="0">
                <a:solidFill>
                  <a:srgbClr val="7030A0"/>
                </a:solidFill>
              </a:rPr>
              <a:t>thinking</a:t>
            </a:r>
            <a:r>
              <a:rPr lang="en-US" sz="2800" dirty="0" smtClean="0"/>
              <a:t>, </a:t>
            </a:r>
            <a:r>
              <a:rPr lang="en-US" sz="2800" dirty="0" smtClean="0">
                <a:solidFill>
                  <a:srgbClr val="7030A0"/>
                </a:solidFill>
              </a:rPr>
              <a:t>learning</a:t>
            </a:r>
            <a:r>
              <a:rPr lang="en-US" sz="2800" dirty="0" smtClean="0"/>
              <a:t>, and </a:t>
            </a:r>
            <a:r>
              <a:rPr lang="en-US" sz="2800" dirty="0" smtClean="0">
                <a:solidFill>
                  <a:srgbClr val="7030A0"/>
                </a:solidFill>
              </a:rPr>
              <a:t>problem solving </a:t>
            </a:r>
            <a:r>
              <a:rPr lang="en-US" sz="2800" dirty="0" smtClean="0">
                <a:solidFill>
                  <a:srgbClr val="FF0000"/>
                </a:solidFill>
              </a:rPr>
              <a:t>(Nichols 2009, p. 19).</a:t>
            </a:r>
            <a:endParaRPr lang="fr-FR" sz="280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432048"/>
          </a:xfrm>
        </p:spPr>
        <p:txBody>
          <a:bodyPr>
            <a:normAutofit fontScale="90000"/>
          </a:bodyPr>
          <a:lstStyle/>
          <a:p>
            <a:pPr algn="l"/>
            <a:r>
              <a:rPr lang="en-US" sz="3600" b="1" dirty="0" smtClean="0"/>
              <a:t>2.1. The Adolescent as a Person </a:t>
            </a:r>
            <a:r>
              <a:rPr lang="fr-FR" sz="3600" dirty="0" smtClean="0"/>
              <a:t/>
            </a:r>
            <a:br>
              <a:rPr lang="fr-FR" sz="3600" dirty="0" smtClean="0"/>
            </a:br>
            <a:r>
              <a:rPr lang="en-US" sz="3600" b="1" dirty="0" smtClean="0"/>
              <a:t> </a:t>
            </a:r>
            <a:r>
              <a:rPr lang="fr-FR" dirty="0" smtClean="0"/>
              <a:t/>
            </a:r>
            <a:br>
              <a:rPr lang="fr-FR" dirty="0" smtClean="0"/>
            </a:br>
            <a:endParaRPr lang="en-US" dirty="0"/>
          </a:p>
        </p:txBody>
      </p:sp>
      <p:sp>
        <p:nvSpPr>
          <p:cNvPr id="3" name="Espace réservé du contenu 2"/>
          <p:cNvSpPr>
            <a:spLocks noGrp="1"/>
          </p:cNvSpPr>
          <p:nvPr>
            <p:ph idx="1"/>
          </p:nvPr>
        </p:nvSpPr>
        <p:spPr>
          <a:xfrm>
            <a:off x="107504" y="548680"/>
            <a:ext cx="8579296" cy="6120680"/>
          </a:xfrm>
        </p:spPr>
        <p:txBody>
          <a:bodyPr>
            <a:normAutofit fontScale="92500" lnSpcReduction="10000"/>
          </a:bodyPr>
          <a:lstStyle/>
          <a:p>
            <a:pPr algn="just">
              <a:buNone/>
            </a:pPr>
            <a:r>
              <a:rPr lang="en-US" sz="2800" b="1" dirty="0" smtClean="0"/>
              <a:t>	</a:t>
            </a:r>
            <a:r>
              <a:rPr lang="en-US" sz="2800" b="1" dirty="0" smtClean="0">
                <a:solidFill>
                  <a:srgbClr val="7030A0"/>
                </a:solidFill>
              </a:rPr>
              <a:t>3. Social and Emotional Changes</a:t>
            </a:r>
          </a:p>
          <a:p>
            <a:pPr algn="just">
              <a:buNone/>
            </a:pPr>
            <a:r>
              <a:rPr lang="en-US" sz="2800" b="1" dirty="0" smtClean="0"/>
              <a:t>	</a:t>
            </a:r>
            <a:r>
              <a:rPr lang="en-US" sz="2800" dirty="0" smtClean="0"/>
              <a:t>Erik Erikson’s 1950 theory of identity development has had a significant impact on the understanding of adolescent social and emotional development. According to Erikson, people’s sense of who they are unfolds throughout their lives and is driven by the struggle between their internally defined selves and those selves that are defined, confirmed, or denied by others.</a:t>
            </a:r>
          </a:p>
          <a:p>
            <a:pPr algn="just">
              <a:buNone/>
            </a:pPr>
            <a:r>
              <a:rPr lang="en-US" sz="2800" dirty="0" smtClean="0"/>
              <a:t>		 The constant negotiation between these two selves shapes who a person is and who he or she will become. There are eight stages in life during which certain struggles are primary. During adolescence, the primary struggle is over the central question of ‘‘Who am I?’’ Adolescents yearn to be themselves both in relation and reaction to others, and they need relationships in which experiments with identity will be embraced </a:t>
            </a:r>
            <a:r>
              <a:rPr lang="en-US" sz="2800" dirty="0" smtClean="0">
                <a:solidFill>
                  <a:srgbClr val="FF0000"/>
                </a:solidFill>
              </a:rPr>
              <a:t>(Erikson 1968, p. 130).</a:t>
            </a:r>
            <a:endParaRPr lang="fr-FR"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432048"/>
          </a:xfrm>
        </p:spPr>
        <p:txBody>
          <a:bodyPr>
            <a:normAutofit fontScale="90000"/>
          </a:bodyPr>
          <a:lstStyle/>
          <a:p>
            <a:pPr algn="l"/>
            <a:r>
              <a:rPr lang="en-US" sz="3600" b="1" dirty="0" smtClean="0"/>
              <a:t>2.1. The Adolescent as a Person </a:t>
            </a:r>
            <a:r>
              <a:rPr lang="fr-FR" sz="3600" dirty="0" smtClean="0"/>
              <a:t/>
            </a:r>
            <a:br>
              <a:rPr lang="fr-FR" sz="3600" dirty="0" smtClean="0"/>
            </a:br>
            <a:r>
              <a:rPr lang="en-US" sz="3600" b="1" dirty="0" smtClean="0"/>
              <a:t> </a:t>
            </a:r>
            <a:r>
              <a:rPr lang="fr-FR" dirty="0" smtClean="0"/>
              <a:t/>
            </a:r>
            <a:br>
              <a:rPr lang="fr-FR" dirty="0" smtClean="0"/>
            </a:br>
            <a:endParaRPr lang="en-US" dirty="0"/>
          </a:p>
        </p:txBody>
      </p:sp>
      <p:sp>
        <p:nvSpPr>
          <p:cNvPr id="3" name="Espace réservé du contenu 2"/>
          <p:cNvSpPr>
            <a:spLocks noGrp="1"/>
          </p:cNvSpPr>
          <p:nvPr>
            <p:ph idx="1"/>
          </p:nvPr>
        </p:nvSpPr>
        <p:spPr>
          <a:xfrm>
            <a:off x="251520" y="692696"/>
            <a:ext cx="8712968" cy="5760640"/>
          </a:xfrm>
        </p:spPr>
        <p:txBody>
          <a:bodyPr>
            <a:normAutofit fontScale="70000" lnSpcReduction="20000"/>
          </a:bodyPr>
          <a:lstStyle/>
          <a:p>
            <a:pPr algn="just">
              <a:buNone/>
            </a:pPr>
            <a:r>
              <a:rPr lang="en-US" sz="2800" dirty="0" smtClean="0"/>
              <a:t>	</a:t>
            </a:r>
            <a:r>
              <a:rPr lang="en-US" sz="4200" dirty="0" smtClean="0">
                <a:solidFill>
                  <a:srgbClr val="7030A0"/>
                </a:solidFill>
              </a:rPr>
              <a:t>Identity struggles </a:t>
            </a:r>
            <a:r>
              <a:rPr lang="en-US" sz="4200" dirty="0" smtClean="0"/>
              <a:t>emerge because of </a:t>
            </a:r>
            <a:r>
              <a:rPr lang="en-US" sz="4200" dirty="0" smtClean="0">
                <a:solidFill>
                  <a:srgbClr val="00B050"/>
                </a:solidFill>
              </a:rPr>
              <a:t>competing expectations</a:t>
            </a:r>
            <a:r>
              <a:rPr lang="en-US" sz="4200" dirty="0" smtClean="0"/>
              <a:t> from </a:t>
            </a:r>
            <a:r>
              <a:rPr lang="en-US" sz="4200" dirty="0" smtClean="0">
                <a:solidFill>
                  <a:srgbClr val="00B050"/>
                </a:solidFill>
              </a:rPr>
              <a:t>peers</a:t>
            </a:r>
            <a:r>
              <a:rPr lang="en-US" sz="4200" dirty="0" smtClean="0"/>
              <a:t> and </a:t>
            </a:r>
            <a:r>
              <a:rPr lang="en-US" sz="4200" dirty="0" smtClean="0">
                <a:solidFill>
                  <a:srgbClr val="00B050"/>
                </a:solidFill>
              </a:rPr>
              <a:t>cultural institutions </a:t>
            </a:r>
            <a:r>
              <a:rPr lang="en-US" sz="4200" dirty="0" smtClean="0"/>
              <a:t>of which youth </a:t>
            </a:r>
            <a:r>
              <a:rPr lang="en-US" sz="4200" dirty="0" smtClean="0">
                <a:solidFill>
                  <a:srgbClr val="00B050"/>
                </a:solidFill>
              </a:rPr>
              <a:t>are a part</a:t>
            </a:r>
            <a:r>
              <a:rPr lang="en-US" sz="4200" dirty="0" smtClean="0"/>
              <a:t>.</a:t>
            </a:r>
          </a:p>
          <a:p>
            <a:pPr>
              <a:buNone/>
            </a:pPr>
            <a:endParaRPr lang="en-US" sz="4200" b="1" dirty="0" smtClean="0"/>
          </a:p>
          <a:p>
            <a:pPr>
              <a:buNone/>
            </a:pPr>
            <a:r>
              <a:rPr lang="en-US" sz="4200" b="1" dirty="0" smtClean="0">
                <a:solidFill>
                  <a:srgbClr val="7030A0"/>
                </a:solidFill>
              </a:rPr>
              <a:t>	4. Peers</a:t>
            </a:r>
          </a:p>
          <a:p>
            <a:pPr>
              <a:buNone/>
            </a:pPr>
            <a:r>
              <a:rPr lang="en-US" sz="4200" b="1" dirty="0" smtClean="0"/>
              <a:t>		</a:t>
            </a:r>
            <a:r>
              <a:rPr lang="en-US" sz="4200" dirty="0" smtClean="0"/>
              <a:t>Research suggests </a:t>
            </a:r>
            <a:r>
              <a:rPr lang="en-US" sz="4200" dirty="0" smtClean="0">
                <a:solidFill>
                  <a:srgbClr val="FF0000"/>
                </a:solidFill>
              </a:rPr>
              <a:t>(e.g. Lee, 2005) </a:t>
            </a:r>
            <a:r>
              <a:rPr lang="en-US" sz="4200" dirty="0" smtClean="0"/>
              <a:t>that adolescent peer groups are dynamic systems that grow bigger and more important with the transition from elementary through middle and high school. Although it is known that a </a:t>
            </a:r>
            <a:r>
              <a:rPr lang="en-US" sz="4200" dirty="0" smtClean="0">
                <a:solidFill>
                  <a:srgbClr val="00B050"/>
                </a:solidFill>
              </a:rPr>
              <a:t>teen’s peer group is important</a:t>
            </a:r>
            <a:r>
              <a:rPr lang="en-US" sz="4200" dirty="0" smtClean="0"/>
              <a:t>, recent research has provided a more </a:t>
            </a:r>
            <a:r>
              <a:rPr lang="en-US" sz="4200" dirty="0" smtClean="0">
                <a:solidFill>
                  <a:srgbClr val="00B050"/>
                </a:solidFill>
              </a:rPr>
              <a:t>complex picture of the role and influence of such groups</a:t>
            </a:r>
            <a:r>
              <a:rPr lang="en-US" sz="4200" dirty="0" smtClean="0"/>
              <a:t>. </a:t>
            </a:r>
          </a:p>
          <a:p>
            <a:pPr>
              <a:buNone/>
            </a:pPr>
            <a:r>
              <a:rPr lang="en-US" sz="3400" dirty="0" smtClean="0"/>
              <a:t>		</a:t>
            </a:r>
            <a:endParaRPr lang="fr-FR" sz="2600" dirty="0" smtClean="0"/>
          </a:p>
          <a:p>
            <a:pPr algn="just">
              <a:buNone/>
            </a:pPr>
            <a:endParaRPr lang="fr-FR" sz="2800" dirty="0" smtClean="0"/>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432048"/>
          </a:xfrm>
        </p:spPr>
        <p:txBody>
          <a:bodyPr>
            <a:normAutofit fontScale="90000"/>
          </a:bodyPr>
          <a:lstStyle/>
          <a:p>
            <a:pPr algn="l"/>
            <a:r>
              <a:rPr lang="en-US" sz="3600" b="1" dirty="0" smtClean="0"/>
              <a:t>2.1. The Adolescent as a Person </a:t>
            </a:r>
            <a:r>
              <a:rPr lang="fr-FR" sz="3600" dirty="0" smtClean="0"/>
              <a:t/>
            </a:r>
            <a:br>
              <a:rPr lang="fr-FR" sz="3600" dirty="0" smtClean="0"/>
            </a:br>
            <a:r>
              <a:rPr lang="en-US" sz="3600" b="1" dirty="0" smtClean="0"/>
              <a:t> </a:t>
            </a:r>
            <a:r>
              <a:rPr lang="fr-FR" dirty="0" smtClean="0"/>
              <a:t/>
            </a:r>
            <a:br>
              <a:rPr lang="fr-FR" dirty="0" smtClean="0"/>
            </a:br>
            <a:endParaRPr lang="en-US" dirty="0"/>
          </a:p>
        </p:txBody>
      </p:sp>
      <p:sp>
        <p:nvSpPr>
          <p:cNvPr id="3" name="Espace réservé du contenu 2"/>
          <p:cNvSpPr>
            <a:spLocks noGrp="1"/>
          </p:cNvSpPr>
          <p:nvPr>
            <p:ph idx="1"/>
          </p:nvPr>
        </p:nvSpPr>
        <p:spPr>
          <a:xfrm>
            <a:off x="107504" y="692696"/>
            <a:ext cx="8856984" cy="5760640"/>
          </a:xfrm>
        </p:spPr>
        <p:txBody>
          <a:bodyPr>
            <a:normAutofit/>
          </a:bodyPr>
          <a:lstStyle/>
          <a:p>
            <a:pPr algn="just">
              <a:buNone/>
            </a:pPr>
            <a:r>
              <a:rPr lang="en-US" dirty="0" smtClean="0"/>
              <a:t>		</a:t>
            </a:r>
            <a:r>
              <a:rPr lang="en-US" sz="2800" dirty="0" smtClean="0"/>
              <a:t>The surface structure of adolescent friendships reflects the developmental challenge of identity formation, and the school-age expectations of loyalty, trust, intimacy, and self-disclosure are amplified. </a:t>
            </a:r>
          </a:p>
          <a:p>
            <a:pPr algn="just">
              <a:buNone/>
            </a:pPr>
            <a:endParaRPr lang="en-US" sz="2800" dirty="0"/>
          </a:p>
          <a:p>
            <a:pPr algn="just">
              <a:buNone/>
            </a:pPr>
            <a:r>
              <a:rPr lang="en-US" sz="2800" dirty="0" smtClean="0"/>
              <a:t>	Friends help each other navigate through the difficult trials of adolescence as one attempts to gain self-understanding and stabilize his or her identity by aligning with friends who share common interests, talents, and personality characteristics </a:t>
            </a:r>
            <a:r>
              <a:rPr lang="en-US" sz="2800" dirty="0" smtClean="0">
                <a:solidFill>
                  <a:srgbClr val="FF0000"/>
                </a:solidFill>
              </a:rPr>
              <a:t>(Lee, 2005, p. 210).</a:t>
            </a:r>
            <a:endParaRPr lang="fr-FR" sz="2800" dirty="0" smtClean="0">
              <a:solidFill>
                <a:srgbClr val="FF0000"/>
              </a:solidFill>
            </a:endParaRPr>
          </a:p>
          <a:p>
            <a:pPr algn="just">
              <a:buNone/>
            </a:pPr>
            <a:endParaRPr lang="fr-FR" sz="26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490066"/>
          </a:xfrm>
        </p:spPr>
        <p:txBody>
          <a:bodyPr>
            <a:normAutofit fontScale="90000"/>
          </a:bodyPr>
          <a:lstStyle/>
          <a:p>
            <a:pPr algn="l"/>
            <a:r>
              <a:rPr lang="en-US" sz="3200" b="1" dirty="0" smtClean="0"/>
              <a:t>2.2. Characteristics of the Period of Adolescence</a:t>
            </a:r>
            <a:endParaRPr lang="en-US" sz="3200" dirty="0"/>
          </a:p>
        </p:txBody>
      </p:sp>
      <p:sp>
        <p:nvSpPr>
          <p:cNvPr id="3" name="Espace réservé du contenu 2"/>
          <p:cNvSpPr>
            <a:spLocks noGrp="1"/>
          </p:cNvSpPr>
          <p:nvPr>
            <p:ph idx="1"/>
          </p:nvPr>
        </p:nvSpPr>
        <p:spPr>
          <a:xfrm>
            <a:off x="107504" y="836712"/>
            <a:ext cx="8579296" cy="5688632"/>
          </a:xfrm>
        </p:spPr>
        <p:txBody>
          <a:bodyPr>
            <a:normAutofit/>
          </a:bodyPr>
          <a:lstStyle/>
          <a:p>
            <a:pPr algn="just">
              <a:buNone/>
            </a:pPr>
            <a:r>
              <a:rPr lang="en-US" dirty="0" smtClean="0"/>
              <a:t>	</a:t>
            </a:r>
            <a:r>
              <a:rPr lang="en-US" sz="2800" dirty="0" smtClean="0"/>
              <a:t>Over the life course, adolescence is characterized by a rather lengthy transition phase in which the individual is neither a child nor an adult. </a:t>
            </a:r>
          </a:p>
          <a:p>
            <a:pPr algn="just">
              <a:buNone/>
            </a:pPr>
            <a:endParaRPr lang="en-US" sz="2800" dirty="0" smtClean="0"/>
          </a:p>
          <a:p>
            <a:pPr algn="just">
              <a:buNone/>
            </a:pPr>
            <a:r>
              <a:rPr lang="en-US" sz="2800" dirty="0" smtClean="0"/>
              <a:t>		Although the adolescent strives to move toward </a:t>
            </a:r>
            <a:r>
              <a:rPr lang="en-US" sz="2800" dirty="0" smtClean="0">
                <a:solidFill>
                  <a:srgbClr val="00B050"/>
                </a:solidFill>
              </a:rPr>
              <a:t>acquiring independence </a:t>
            </a:r>
            <a:r>
              <a:rPr lang="en-US" sz="2800" dirty="0" smtClean="0"/>
              <a:t>and the </a:t>
            </a:r>
            <a:r>
              <a:rPr lang="en-US" sz="2800" b="1" dirty="0" smtClean="0"/>
              <a:t>attainment</a:t>
            </a:r>
            <a:r>
              <a:rPr lang="en-US" sz="2800" dirty="0" smtClean="0"/>
              <a:t> of the </a:t>
            </a:r>
            <a:r>
              <a:rPr lang="en-US" sz="2800" dirty="0" smtClean="0">
                <a:solidFill>
                  <a:srgbClr val="00B050"/>
                </a:solidFill>
              </a:rPr>
              <a:t>perceived rewards of adulthood</a:t>
            </a:r>
            <a:r>
              <a:rPr lang="en-US" sz="2800" dirty="0" smtClean="0"/>
              <a:t>, </a:t>
            </a:r>
            <a:r>
              <a:rPr lang="en-US" sz="2800" dirty="0" smtClean="0">
                <a:solidFill>
                  <a:srgbClr val="00B050"/>
                </a:solidFill>
              </a:rPr>
              <a:t>parents and social institutions</a:t>
            </a:r>
            <a:r>
              <a:rPr lang="en-US" sz="2800" dirty="0" smtClean="0"/>
              <a:t>, recognizing the adolescent’s relative lack of </a:t>
            </a:r>
            <a:r>
              <a:rPr lang="en-US" sz="2800" dirty="0" smtClean="0">
                <a:solidFill>
                  <a:srgbClr val="0070C0"/>
                </a:solidFill>
              </a:rPr>
              <a:t>preparedness for the assumption </a:t>
            </a:r>
            <a:r>
              <a:rPr lang="en-US" sz="2800" dirty="0" smtClean="0"/>
              <a:t>of </a:t>
            </a:r>
            <a:r>
              <a:rPr lang="en-US" sz="2800" dirty="0" smtClean="0">
                <a:solidFill>
                  <a:srgbClr val="0070C0"/>
                </a:solidFill>
              </a:rPr>
              <a:t>full adult responsibilities</a:t>
            </a:r>
            <a:r>
              <a:rPr lang="en-US" sz="2800" dirty="0" smtClean="0"/>
              <a:t>, struggle with their </a:t>
            </a:r>
            <a:r>
              <a:rPr lang="en-US" sz="2800" dirty="0" smtClean="0">
                <a:solidFill>
                  <a:srgbClr val="7030A0"/>
                </a:solidFill>
              </a:rPr>
              <a:t>perceptions</a:t>
            </a:r>
            <a:r>
              <a:rPr lang="en-US" sz="2800" dirty="0" smtClean="0"/>
              <a:t> of the </a:t>
            </a:r>
            <a:r>
              <a:rPr lang="en-US" sz="2800" dirty="0" smtClean="0">
                <a:solidFill>
                  <a:srgbClr val="7030A0"/>
                </a:solidFill>
              </a:rPr>
              <a:t>adolescent as a child</a:t>
            </a:r>
            <a:r>
              <a:rPr lang="en-US" sz="28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490066"/>
          </a:xfrm>
        </p:spPr>
        <p:txBody>
          <a:bodyPr>
            <a:normAutofit fontScale="90000"/>
          </a:bodyPr>
          <a:lstStyle/>
          <a:p>
            <a:pPr algn="l"/>
            <a:r>
              <a:rPr lang="en-US" sz="3200" b="1" dirty="0" smtClean="0"/>
              <a:t>2.2. Characteristics of the Period of Adolescence</a:t>
            </a:r>
            <a:endParaRPr lang="en-US" sz="3200" dirty="0"/>
          </a:p>
        </p:txBody>
      </p:sp>
      <p:sp>
        <p:nvSpPr>
          <p:cNvPr id="3" name="Espace réservé du contenu 2"/>
          <p:cNvSpPr>
            <a:spLocks noGrp="1"/>
          </p:cNvSpPr>
          <p:nvPr>
            <p:ph idx="1"/>
          </p:nvPr>
        </p:nvSpPr>
        <p:spPr>
          <a:xfrm>
            <a:off x="107504" y="836712"/>
            <a:ext cx="8579296" cy="5688632"/>
          </a:xfrm>
        </p:spPr>
        <p:txBody>
          <a:bodyPr>
            <a:normAutofit/>
          </a:bodyPr>
          <a:lstStyle/>
          <a:p>
            <a:pPr algn="just">
              <a:buNone/>
            </a:pPr>
            <a:r>
              <a:rPr lang="en-US" sz="2800" dirty="0" smtClean="0"/>
              <a:t>		Consequently, </a:t>
            </a:r>
            <a:r>
              <a:rPr lang="en-US" sz="2800" dirty="0" smtClean="0">
                <a:solidFill>
                  <a:srgbClr val="7030A0"/>
                </a:solidFill>
              </a:rPr>
              <a:t>the flux </a:t>
            </a:r>
            <a:r>
              <a:rPr lang="en-US" sz="2800" dirty="0" smtClean="0"/>
              <a:t>and </a:t>
            </a:r>
            <a:r>
              <a:rPr lang="en-US" sz="2800" dirty="0" smtClean="0">
                <a:solidFill>
                  <a:srgbClr val="7030A0"/>
                </a:solidFill>
              </a:rPr>
              <a:t>renegotiation</a:t>
            </a:r>
            <a:r>
              <a:rPr lang="en-US" sz="2800" dirty="0" smtClean="0"/>
              <a:t> inherent in this developmental period </a:t>
            </a:r>
            <a:r>
              <a:rPr lang="en-US" sz="2800" dirty="0" smtClean="0">
                <a:solidFill>
                  <a:srgbClr val="7030A0"/>
                </a:solidFill>
              </a:rPr>
              <a:t>increase the potential for both internal and external conflict</a:t>
            </a:r>
            <a:r>
              <a:rPr lang="en-US" sz="2800" dirty="0" smtClean="0"/>
              <a:t>. Concomitantly, however, </a:t>
            </a:r>
            <a:r>
              <a:rPr lang="en-US" sz="2800" dirty="0" smtClean="0">
                <a:solidFill>
                  <a:schemeClr val="accent6">
                    <a:lumMod val="75000"/>
                  </a:schemeClr>
                </a:solidFill>
              </a:rPr>
              <a:t>opportunities for growth </a:t>
            </a:r>
            <a:r>
              <a:rPr lang="en-US" sz="2800" dirty="0" smtClean="0"/>
              <a:t>and the </a:t>
            </a:r>
            <a:r>
              <a:rPr lang="en-US" sz="2800" dirty="0" smtClean="0">
                <a:solidFill>
                  <a:schemeClr val="accent6">
                    <a:lumMod val="75000"/>
                  </a:schemeClr>
                </a:solidFill>
              </a:rPr>
              <a:t>realization of new possibilities occur</a:t>
            </a:r>
            <a:r>
              <a:rPr lang="en-US" sz="2800" dirty="0" smtClean="0"/>
              <a:t> </a:t>
            </a:r>
            <a:r>
              <a:rPr lang="en-US" sz="2800" dirty="0" smtClean="0">
                <a:solidFill>
                  <a:srgbClr val="FF0000"/>
                </a:solidFill>
              </a:rPr>
              <a:t>(</a:t>
            </a:r>
            <a:r>
              <a:rPr lang="en-US" sz="2800" dirty="0" err="1" smtClean="0">
                <a:solidFill>
                  <a:srgbClr val="FF0000"/>
                </a:solidFill>
              </a:rPr>
              <a:t>Cicchetti</a:t>
            </a:r>
            <a:r>
              <a:rPr lang="en-US" sz="2800" dirty="0" smtClean="0">
                <a:solidFill>
                  <a:srgbClr val="FF0000"/>
                </a:solidFill>
              </a:rPr>
              <a:t> and </a:t>
            </a:r>
            <a:r>
              <a:rPr lang="en-US" sz="2800" dirty="0" err="1" smtClean="0">
                <a:solidFill>
                  <a:srgbClr val="FF0000"/>
                </a:solidFill>
              </a:rPr>
              <a:t>Toth</a:t>
            </a:r>
            <a:r>
              <a:rPr lang="en-US" sz="2800" dirty="0" smtClean="0">
                <a:solidFill>
                  <a:srgbClr val="FF0000"/>
                </a:solidFill>
              </a:rPr>
              <a:t>, 1996).</a:t>
            </a:r>
          </a:p>
          <a:p>
            <a:pPr algn="just">
              <a:buNone/>
            </a:pPr>
            <a:r>
              <a:rPr lang="en-US" sz="2800" dirty="0" smtClean="0"/>
              <a:t>		</a:t>
            </a:r>
            <a:r>
              <a:rPr lang="en-US" sz="2800" dirty="0" smtClean="0">
                <a:solidFill>
                  <a:srgbClr val="FF0000"/>
                </a:solidFill>
              </a:rPr>
              <a:t>Arnett (1999) </a:t>
            </a:r>
            <a:r>
              <a:rPr lang="en-US" sz="2800" dirty="0" smtClean="0"/>
              <a:t>identifies three central features of this turmoil that may be heightened in adolescence: </a:t>
            </a:r>
            <a:r>
              <a:rPr lang="en-US" sz="2800" dirty="0" smtClean="0">
                <a:solidFill>
                  <a:srgbClr val="0070C0"/>
                </a:solidFill>
              </a:rPr>
              <a:t>mood disruptions, risk behaviors</a:t>
            </a:r>
            <a:r>
              <a:rPr lang="en-US" sz="2800" dirty="0" smtClean="0"/>
              <a:t>, and </a:t>
            </a:r>
            <a:r>
              <a:rPr lang="en-US" sz="2800" dirty="0" smtClean="0">
                <a:solidFill>
                  <a:srgbClr val="0070C0"/>
                </a:solidFill>
              </a:rPr>
              <a:t>conflict with parents</a:t>
            </a:r>
            <a:r>
              <a:rPr lang="en-US" sz="2800" dirty="0" smtClean="0"/>
              <a:t>. </a:t>
            </a:r>
            <a:r>
              <a:rPr lang="fr-FR" sz="2800" dirty="0" err="1" smtClean="0"/>
              <a:t>Therefore</a:t>
            </a:r>
            <a:r>
              <a:rPr lang="fr-FR" sz="2800" dirty="0" smtClean="0"/>
              <a:t>, a</a:t>
            </a:r>
            <a:r>
              <a:rPr lang="en-US" sz="2800" dirty="0" err="1" smtClean="0"/>
              <a:t>dolescence</a:t>
            </a:r>
            <a:r>
              <a:rPr lang="en-US" sz="2800" dirty="0" smtClean="0"/>
              <a:t>  is marked by:</a:t>
            </a:r>
          </a:p>
          <a:p>
            <a:pPr algn="just">
              <a:buNone/>
            </a:pPr>
            <a:r>
              <a:rPr lang="en-US" sz="2800" b="1" dirty="0" smtClean="0"/>
              <a:t>		1</a:t>
            </a:r>
            <a:r>
              <a:rPr lang="en-US" sz="2800" b="1" baseline="30000" dirty="0" smtClean="0"/>
              <a:t>st</a:t>
            </a:r>
            <a:r>
              <a:rPr lang="en-US" sz="2800" b="1" dirty="0" smtClean="0"/>
              <a:t> </a:t>
            </a:r>
            <a:r>
              <a:rPr lang="en-US" sz="2800" dirty="0" smtClean="0"/>
              <a:t>A substantial decrease in the role of parental influence concomitant with an increase in the influential role of friends.</a:t>
            </a:r>
            <a:endParaRPr lang="fr-FR"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490066"/>
          </a:xfrm>
        </p:spPr>
        <p:txBody>
          <a:bodyPr>
            <a:noAutofit/>
          </a:bodyPr>
          <a:lstStyle/>
          <a:p>
            <a:pPr algn="l"/>
            <a:r>
              <a:rPr lang="en-US" sz="3200" b="1" dirty="0" smtClean="0"/>
              <a:t>2.2. Characteristics of the Period of Adolescence</a:t>
            </a:r>
            <a:endParaRPr lang="en-US" sz="3200" dirty="0"/>
          </a:p>
        </p:txBody>
      </p:sp>
      <p:sp>
        <p:nvSpPr>
          <p:cNvPr id="3" name="Espace réservé du contenu 2"/>
          <p:cNvSpPr>
            <a:spLocks noGrp="1"/>
          </p:cNvSpPr>
          <p:nvPr>
            <p:ph idx="1"/>
          </p:nvPr>
        </p:nvSpPr>
        <p:spPr>
          <a:xfrm>
            <a:off x="457200" y="836712"/>
            <a:ext cx="8229600" cy="5688632"/>
          </a:xfrm>
        </p:spPr>
        <p:txBody>
          <a:bodyPr>
            <a:normAutofit lnSpcReduction="10000"/>
          </a:bodyPr>
          <a:lstStyle/>
          <a:p>
            <a:pPr algn="just">
              <a:buNone/>
            </a:pPr>
            <a:r>
              <a:rPr lang="en-US" sz="2800" b="1" dirty="0" smtClean="0"/>
              <a:t>2</a:t>
            </a:r>
            <a:r>
              <a:rPr lang="en-US" sz="2800" b="1" baseline="30000" dirty="0" smtClean="0"/>
              <a:t>nd</a:t>
            </a:r>
            <a:r>
              <a:rPr lang="en-US" sz="2800" b="1" dirty="0" smtClean="0"/>
              <a:t> </a:t>
            </a:r>
            <a:r>
              <a:rPr lang="en-US" sz="2800" dirty="0" smtClean="0"/>
              <a:t>Although adolescents exhibit large individual differences in these areas, the fact that </a:t>
            </a:r>
            <a:r>
              <a:rPr lang="en-US" sz="2800" b="1" dirty="0" smtClean="0"/>
              <a:t>mood disruptions and increased risk taking are not atypical during this period of development. </a:t>
            </a:r>
            <a:r>
              <a:rPr lang="en-US" sz="2800" dirty="0" smtClean="0"/>
              <a:t>Thus, the boundaries between normal and abnormal, as well as between normative struggles and psychopathology, become less clear.</a:t>
            </a:r>
            <a:endParaRPr lang="fr-FR" sz="2800" dirty="0" smtClean="0"/>
          </a:p>
          <a:p>
            <a:pPr algn="just">
              <a:buNone/>
            </a:pPr>
            <a:endParaRPr lang="en-US" sz="2800" dirty="0" smtClean="0">
              <a:solidFill>
                <a:srgbClr val="FF0000"/>
              </a:solidFill>
            </a:endParaRPr>
          </a:p>
          <a:p>
            <a:pPr>
              <a:buNone/>
            </a:pPr>
            <a:r>
              <a:rPr lang="en-US" sz="2800" b="1" dirty="0" smtClean="0"/>
              <a:t>3</a:t>
            </a:r>
            <a:r>
              <a:rPr lang="en-US" sz="2800" b="1" baseline="30000" dirty="0" smtClean="0"/>
              <a:t>rd</a:t>
            </a:r>
            <a:r>
              <a:rPr lang="en-US" sz="2800" dirty="0" smtClean="0"/>
              <a:t> adolescents are sometimes </a:t>
            </a:r>
            <a:r>
              <a:rPr lang="en-US" sz="2800" b="1" dirty="0" smtClean="0"/>
              <a:t>morbidly, often curiously, preoccupied with what they appear to be in the eyes of others as compared with what they feel they are</a:t>
            </a:r>
            <a:r>
              <a:rPr lang="en-US" sz="2800" dirty="0" smtClean="0"/>
              <a:t>, and with the question of how to connect the roles and skills cultivated earlier with the ideal prototypes of the day. 	</a:t>
            </a:r>
            <a:endParaRPr lang="fr-FR" sz="2800" dirty="0" smtClean="0">
              <a:solidFill>
                <a:srgbClr val="FF0000"/>
              </a:solidFill>
            </a:endParaRPr>
          </a:p>
          <a:p>
            <a:pPr algn="just">
              <a:buNone/>
            </a:pPr>
            <a:endParaRPr lang="fr-FR" sz="28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490066"/>
          </a:xfrm>
        </p:spPr>
        <p:txBody>
          <a:bodyPr>
            <a:noAutofit/>
          </a:bodyPr>
          <a:lstStyle/>
          <a:p>
            <a:pPr algn="l"/>
            <a:r>
              <a:rPr lang="en-US" sz="3200" b="1" dirty="0" smtClean="0"/>
              <a:t>2.2. Characteristics of the Period of Adolescence</a:t>
            </a:r>
            <a:endParaRPr lang="en-US" sz="3200" dirty="0"/>
          </a:p>
        </p:txBody>
      </p:sp>
      <p:sp>
        <p:nvSpPr>
          <p:cNvPr id="3" name="Espace réservé du contenu 2"/>
          <p:cNvSpPr>
            <a:spLocks noGrp="1"/>
          </p:cNvSpPr>
          <p:nvPr>
            <p:ph idx="1"/>
          </p:nvPr>
        </p:nvSpPr>
        <p:spPr>
          <a:xfrm>
            <a:off x="251520" y="836712"/>
            <a:ext cx="8892480" cy="6021288"/>
          </a:xfrm>
        </p:spPr>
        <p:txBody>
          <a:bodyPr>
            <a:noAutofit/>
          </a:bodyPr>
          <a:lstStyle/>
          <a:p>
            <a:pPr algn="just">
              <a:buNone/>
            </a:pPr>
            <a:r>
              <a:rPr lang="en-US" sz="2600" b="1" dirty="0" smtClean="0"/>
              <a:t>4</a:t>
            </a:r>
            <a:r>
              <a:rPr lang="en-US" sz="2600" b="1" baseline="30000" dirty="0" smtClean="0"/>
              <a:t>th</a:t>
            </a:r>
            <a:r>
              <a:rPr lang="en-US" sz="2600" b="1" dirty="0" smtClean="0"/>
              <a:t> </a:t>
            </a:r>
            <a:r>
              <a:rPr lang="en-US" sz="2600" dirty="0" smtClean="0"/>
              <a:t>Adolescents exhibit an important need for </a:t>
            </a:r>
            <a:r>
              <a:rPr lang="en-US" sz="2600" b="1" dirty="0" smtClean="0"/>
              <a:t>trust in oneself and in others,</a:t>
            </a:r>
            <a:r>
              <a:rPr lang="en-US" sz="2600" dirty="0" smtClean="0"/>
              <a:t> then clearly the adolescent looks most fervently for people and ideas to have faith in which also means people and ideas in whose service it would seem worthwhile to prove oneself trustworthy. </a:t>
            </a:r>
          </a:p>
          <a:p>
            <a:pPr algn="just">
              <a:buNone/>
            </a:pPr>
            <a:r>
              <a:rPr lang="en-US" sz="2600" dirty="0" smtClean="0"/>
              <a:t>	At the same time, however, the adolescent fears a foolish, all too trusting commitment, and will, paradoxically, express his need for faith in loud and cynical mistrust.</a:t>
            </a:r>
          </a:p>
          <a:p>
            <a:pPr algn="just">
              <a:buNone/>
            </a:pPr>
            <a:r>
              <a:rPr lang="en-US" sz="2600" b="1" dirty="0" smtClean="0"/>
              <a:t>5</a:t>
            </a:r>
            <a:r>
              <a:rPr lang="en-US" sz="2600" b="1" baseline="30000" dirty="0" smtClean="0"/>
              <a:t>th</a:t>
            </a:r>
            <a:r>
              <a:rPr lang="en-US" sz="2600" b="1" dirty="0" smtClean="0"/>
              <a:t> </a:t>
            </a:r>
            <a:r>
              <a:rPr lang="en-US" sz="2600" dirty="0" smtClean="0"/>
              <a:t>The adolescent looks for </a:t>
            </a:r>
            <a:r>
              <a:rPr lang="en-US" sz="2600" b="1" dirty="0" smtClean="0"/>
              <a:t>an opportunity</a:t>
            </a:r>
            <a:r>
              <a:rPr lang="en-US" sz="2600" dirty="0" smtClean="0"/>
              <a:t> to decide with free assent on one of the available or unavoidable </a:t>
            </a:r>
            <a:r>
              <a:rPr lang="en-US" sz="2600" b="1" dirty="0" smtClean="0"/>
              <a:t>avenues of duty and service</a:t>
            </a:r>
            <a:r>
              <a:rPr lang="en-US" sz="2600" dirty="0" smtClean="0"/>
              <a:t>, and at the same time is mortally afraid of being forced into activities in which he would feel exposed to ridicule or self-doubt.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686800" cy="490066"/>
          </a:xfrm>
        </p:spPr>
        <p:txBody>
          <a:bodyPr>
            <a:noAutofit/>
          </a:bodyPr>
          <a:lstStyle/>
          <a:p>
            <a:pPr algn="l"/>
            <a:r>
              <a:rPr lang="en-US" sz="3200" b="1" dirty="0" smtClean="0"/>
              <a:t>2.2. Characteristics of the Period of Adolescence</a:t>
            </a:r>
            <a:endParaRPr lang="en-US" sz="3200" dirty="0"/>
          </a:p>
        </p:txBody>
      </p:sp>
      <p:sp>
        <p:nvSpPr>
          <p:cNvPr id="3" name="Espace réservé du contenu 2"/>
          <p:cNvSpPr>
            <a:spLocks noGrp="1"/>
          </p:cNvSpPr>
          <p:nvPr>
            <p:ph idx="1"/>
          </p:nvPr>
        </p:nvSpPr>
        <p:spPr>
          <a:xfrm>
            <a:off x="251520" y="836712"/>
            <a:ext cx="8712968" cy="6021288"/>
          </a:xfrm>
        </p:spPr>
        <p:txBody>
          <a:bodyPr>
            <a:noAutofit/>
          </a:bodyPr>
          <a:lstStyle/>
          <a:p>
            <a:pPr algn="just">
              <a:buNone/>
            </a:pPr>
            <a:r>
              <a:rPr lang="en-US" sz="2800" dirty="0" smtClean="0"/>
              <a:t>	This, too, can lead to a paradox, namely, that he would rather act shamelessly in the eyes of his elders, out of free choice, than be forced into activities which would be shameful in his own eyes or in those of his peers.</a:t>
            </a:r>
          </a:p>
          <a:p>
            <a:pPr algn="just">
              <a:buNone/>
            </a:pPr>
            <a:endParaRPr lang="fr-FR" sz="2800" dirty="0" smtClean="0"/>
          </a:p>
          <a:p>
            <a:pPr lvl="0" algn="just">
              <a:buNone/>
            </a:pPr>
            <a:r>
              <a:rPr lang="en-US" sz="2800" dirty="0" smtClean="0"/>
              <a:t>		Finally, if </a:t>
            </a:r>
            <a:r>
              <a:rPr lang="en-US" sz="2800" b="1" dirty="0" smtClean="0"/>
              <a:t>the desire to make something work</a:t>
            </a:r>
            <a:r>
              <a:rPr lang="en-US" sz="2800" dirty="0" smtClean="0"/>
              <a:t>, and to make it work well, is the gain of the school age, then the choice of an occupation assumes a significance beyond the question of status. It is for this reason that some adolescents prefer not to work at all for a while rather than be forced into an otherwise promising career which would offer success without the satisfaction of functioning with unique excellence.</a:t>
            </a:r>
            <a:endParaRPr lang="fr-FR" sz="2800" dirty="0" smtClean="0"/>
          </a:p>
          <a:p>
            <a:pPr>
              <a:buNone/>
            </a:pPr>
            <a:endParaRPr lang="fr-FR" sz="2600" dirty="0" smtClean="0"/>
          </a:p>
          <a:p>
            <a:pPr>
              <a:buNone/>
            </a:pPr>
            <a:endParaRPr lang="fr-FR" sz="2600" dirty="0" smtClean="0"/>
          </a:p>
          <a:p>
            <a:pPr>
              <a:buNone/>
            </a:pP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fontScale="90000"/>
          </a:bodyPr>
          <a:lstStyle/>
          <a:p>
            <a:pPr algn="l"/>
            <a:r>
              <a:rPr lang="en-US" sz="3600" b="1" dirty="0" smtClean="0"/>
              <a:t>2.3</a:t>
            </a:r>
            <a:r>
              <a:rPr lang="en-US" sz="2800" b="1" dirty="0" smtClean="0"/>
              <a:t> </a:t>
            </a:r>
            <a:r>
              <a:rPr lang="en-US" sz="3600" b="1" dirty="0" smtClean="0"/>
              <a:t>Implication for Teachers </a:t>
            </a:r>
            <a:r>
              <a:rPr lang="fr-FR" sz="2800" dirty="0" smtClean="0"/>
              <a:t/>
            </a:r>
            <a:br>
              <a:rPr lang="fr-FR" sz="2800" dirty="0" smtClean="0"/>
            </a:br>
            <a:endParaRPr lang="en-US" sz="2800" dirty="0"/>
          </a:p>
        </p:txBody>
      </p:sp>
      <p:sp>
        <p:nvSpPr>
          <p:cNvPr id="3" name="Espace réservé du contenu 2"/>
          <p:cNvSpPr>
            <a:spLocks noGrp="1"/>
          </p:cNvSpPr>
          <p:nvPr>
            <p:ph idx="1"/>
          </p:nvPr>
        </p:nvSpPr>
        <p:spPr>
          <a:xfrm>
            <a:off x="179512" y="692696"/>
            <a:ext cx="8507288" cy="5904656"/>
          </a:xfrm>
        </p:spPr>
        <p:txBody>
          <a:bodyPr>
            <a:normAutofit fontScale="92500"/>
          </a:bodyPr>
          <a:lstStyle/>
          <a:p>
            <a:pPr algn="just">
              <a:buNone/>
            </a:pPr>
            <a:r>
              <a:rPr lang="en-US" sz="2800" dirty="0" smtClean="0"/>
              <a:t>		One consistent theme throughout the literature on adolescence is the notion of ‘‘struggle’’ or ‘‘exploration.’’ The concomitant emergence of cognitive changes, identity conflicts, and changing role expectations as adolescents progress through school requires that they have open, safe places in which to test, explore, and discover for themselves their identities.</a:t>
            </a:r>
          </a:p>
          <a:p>
            <a:pPr algn="just">
              <a:buNone/>
            </a:pPr>
            <a:r>
              <a:rPr lang="en-US" sz="2800" dirty="0" smtClean="0"/>
              <a:t>		Teachers can help youth manage these learning experiences through active listening, authoritative management styles, and by helping youth feel like they belong and have safe places in which to explore. This is especially important for high school contexts in which adolescents are especially vulnerable to disengagement from school.</a:t>
            </a:r>
            <a:endParaRPr lang="fr-FR" sz="2800" dirty="0" smtClean="0"/>
          </a:p>
          <a:p>
            <a:pPr algn="just">
              <a:buNone/>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lstStyle/>
          <a:p>
            <a:pPr algn="l"/>
            <a:r>
              <a:rPr lang="en-US" b="1" dirty="0" smtClean="0"/>
              <a:t>Outline:</a:t>
            </a:r>
            <a:endParaRPr lang="en-US" dirty="0"/>
          </a:p>
        </p:txBody>
      </p:sp>
      <p:sp>
        <p:nvSpPr>
          <p:cNvPr id="3" name="Espace réservé du contenu 2"/>
          <p:cNvSpPr>
            <a:spLocks noGrp="1"/>
          </p:cNvSpPr>
          <p:nvPr>
            <p:ph idx="1"/>
          </p:nvPr>
        </p:nvSpPr>
        <p:spPr>
          <a:xfrm>
            <a:off x="467544" y="1268760"/>
            <a:ext cx="8229600" cy="4785395"/>
          </a:xfrm>
        </p:spPr>
        <p:txBody>
          <a:bodyPr>
            <a:normAutofit fontScale="92500"/>
          </a:bodyPr>
          <a:lstStyle/>
          <a:p>
            <a:pPr>
              <a:buNone/>
            </a:pPr>
            <a:r>
              <a:rPr lang="en-US" b="1" dirty="0" smtClean="0"/>
              <a:t>Introduction</a:t>
            </a:r>
          </a:p>
          <a:p>
            <a:pPr algn="just">
              <a:lnSpc>
                <a:spcPct val="200000"/>
              </a:lnSpc>
              <a:buNone/>
            </a:pPr>
            <a:r>
              <a:rPr lang="en-US" b="1" dirty="0" smtClean="0"/>
              <a:t>2. Adolescence</a:t>
            </a:r>
          </a:p>
          <a:p>
            <a:pPr algn="just">
              <a:lnSpc>
                <a:spcPct val="200000"/>
              </a:lnSpc>
              <a:buNone/>
            </a:pPr>
            <a:r>
              <a:rPr lang="en-US" b="1" dirty="0" smtClean="0"/>
              <a:t>2.1. The Adolescent as a Person </a:t>
            </a:r>
          </a:p>
          <a:p>
            <a:pPr algn="just">
              <a:lnSpc>
                <a:spcPct val="200000"/>
              </a:lnSpc>
              <a:buNone/>
            </a:pPr>
            <a:r>
              <a:rPr lang="en-US" b="1" dirty="0" smtClean="0"/>
              <a:t>2.2. Characteristics of the Period of Adolescence</a:t>
            </a:r>
          </a:p>
          <a:p>
            <a:pPr algn="just">
              <a:lnSpc>
                <a:spcPct val="200000"/>
              </a:lnSpc>
              <a:buNone/>
            </a:pPr>
            <a:r>
              <a:rPr lang="en-US" b="1" dirty="0" smtClean="0"/>
              <a:t>2.3 Implication for Teachers</a:t>
            </a:r>
            <a:endParaRPr lang="en-US"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fontScale="90000"/>
          </a:bodyPr>
          <a:lstStyle/>
          <a:p>
            <a:pPr algn="l"/>
            <a:r>
              <a:rPr lang="en-US" sz="3600" b="1" dirty="0" smtClean="0"/>
              <a:t>2.3 Implication for Teachers </a:t>
            </a:r>
            <a:r>
              <a:rPr lang="fr-FR" sz="2800" dirty="0" smtClean="0"/>
              <a:t/>
            </a:r>
            <a:br>
              <a:rPr lang="fr-FR" sz="2800" dirty="0" smtClean="0"/>
            </a:br>
            <a:endParaRPr lang="en-US" sz="2800" dirty="0"/>
          </a:p>
        </p:txBody>
      </p:sp>
      <p:sp>
        <p:nvSpPr>
          <p:cNvPr id="3" name="Espace réservé du contenu 2"/>
          <p:cNvSpPr>
            <a:spLocks noGrp="1"/>
          </p:cNvSpPr>
          <p:nvPr>
            <p:ph idx="1"/>
          </p:nvPr>
        </p:nvSpPr>
        <p:spPr>
          <a:xfrm>
            <a:off x="179512" y="692696"/>
            <a:ext cx="8507288" cy="5904656"/>
          </a:xfrm>
        </p:spPr>
        <p:txBody>
          <a:bodyPr>
            <a:normAutofit/>
          </a:bodyPr>
          <a:lstStyle/>
          <a:p>
            <a:pPr algn="just">
              <a:buNone/>
            </a:pPr>
            <a:r>
              <a:rPr lang="en-US" sz="2800" dirty="0" smtClean="0"/>
              <a:t>		</a:t>
            </a:r>
            <a:r>
              <a:rPr lang="en-US" sz="2600" dirty="0" smtClean="0"/>
              <a:t>The Search Institute has summarized developmental assets for positive youth development that offer ideas for helping youth achieve their potential. These include four external and four internal assets. </a:t>
            </a:r>
          </a:p>
          <a:p>
            <a:pPr algn="just">
              <a:buNone/>
            </a:pPr>
            <a:r>
              <a:rPr lang="en-US" sz="2600" dirty="0" smtClean="0"/>
              <a:t>	External assets include:</a:t>
            </a:r>
          </a:p>
          <a:p>
            <a:pPr algn="just">
              <a:buNone/>
            </a:pPr>
            <a:r>
              <a:rPr lang="en-US" sz="2600" dirty="0" smtClean="0"/>
              <a:t> (a) having supportive, positive fulfilling relationships with members of one’s communities (schools, families, friends);</a:t>
            </a:r>
          </a:p>
          <a:p>
            <a:pPr algn="just">
              <a:buNone/>
            </a:pPr>
            <a:r>
              <a:rPr lang="en-US" sz="2600" dirty="0" smtClean="0"/>
              <a:t> (b) empowerment (being perceived positively by members of the community); </a:t>
            </a:r>
          </a:p>
          <a:p>
            <a:pPr algn="just">
              <a:buNone/>
            </a:pPr>
            <a:r>
              <a:rPr lang="en-US" sz="2600" dirty="0" smtClean="0"/>
              <a:t>(c) knowing clearly what family and school expects;</a:t>
            </a:r>
          </a:p>
          <a:p>
            <a:pPr algn="just">
              <a:buNone/>
            </a:pPr>
            <a:r>
              <a:rPr lang="en-US" sz="2600" dirty="0" smtClean="0"/>
              <a:t>(d) a community that provides a safe place with rich opportunities for exploration.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fontScale="90000"/>
          </a:bodyPr>
          <a:lstStyle/>
          <a:p>
            <a:pPr algn="l"/>
            <a:r>
              <a:rPr lang="en-US" sz="3600" b="1" dirty="0" smtClean="0"/>
              <a:t>2.3 Implication for Teachers </a:t>
            </a:r>
            <a:r>
              <a:rPr lang="fr-FR" sz="2800" dirty="0" smtClean="0"/>
              <a:t/>
            </a:r>
            <a:br>
              <a:rPr lang="fr-FR" sz="2800" dirty="0" smtClean="0"/>
            </a:br>
            <a:endParaRPr lang="en-US" sz="2800" dirty="0"/>
          </a:p>
        </p:txBody>
      </p:sp>
      <p:sp>
        <p:nvSpPr>
          <p:cNvPr id="3" name="Espace réservé du contenu 2"/>
          <p:cNvSpPr>
            <a:spLocks noGrp="1"/>
          </p:cNvSpPr>
          <p:nvPr>
            <p:ph idx="1"/>
          </p:nvPr>
        </p:nvSpPr>
        <p:spPr>
          <a:xfrm>
            <a:off x="251520" y="692696"/>
            <a:ext cx="8435280" cy="5904656"/>
          </a:xfrm>
        </p:spPr>
        <p:txBody>
          <a:bodyPr>
            <a:normAutofit/>
          </a:bodyPr>
          <a:lstStyle/>
          <a:p>
            <a:pPr algn="just">
              <a:buNone/>
            </a:pPr>
            <a:r>
              <a:rPr lang="en-US" sz="2800" dirty="0" smtClean="0"/>
              <a:t>Internal assets include:</a:t>
            </a:r>
          </a:p>
          <a:p>
            <a:pPr algn="just">
              <a:buNone/>
            </a:pPr>
            <a:r>
              <a:rPr lang="en-US" sz="2800" dirty="0" smtClean="0"/>
              <a:t>(a) being committed to learning;</a:t>
            </a:r>
          </a:p>
          <a:p>
            <a:pPr algn="just">
              <a:buNone/>
            </a:pPr>
            <a:r>
              <a:rPr lang="en-US" sz="2800" dirty="0" smtClean="0"/>
              <a:t>(b) positive values for making good choices; </a:t>
            </a:r>
          </a:p>
          <a:p>
            <a:pPr algn="just">
              <a:buNone/>
            </a:pPr>
            <a:r>
              <a:rPr lang="en-US" sz="2800" dirty="0" smtClean="0"/>
              <a:t>(c) social competencies to engage in familiar and new situations;</a:t>
            </a:r>
          </a:p>
          <a:p>
            <a:pPr algn="just">
              <a:buNone/>
            </a:pPr>
            <a:r>
              <a:rPr lang="en-US" sz="2800" dirty="0" smtClean="0"/>
              <a:t>(d) positive self concept</a:t>
            </a:r>
            <a:endParaRPr lang="en-US" sz="2600" dirty="0" smtClean="0">
              <a:solidFill>
                <a:srgbClr val="FF0000"/>
              </a:solidFill>
            </a:endParaRPr>
          </a:p>
          <a:p>
            <a:pPr algn="just">
              <a:buNone/>
            </a:pPr>
            <a:r>
              <a:rPr lang="en-US" sz="2800" dirty="0" smtClean="0"/>
              <a:t>	Using these developmental assets as a guide, teachers can assist youth by arranging environments that foster external assets and engaging in relationships that facilitate internal assets </a:t>
            </a:r>
            <a:r>
              <a:rPr lang="en-US" sz="2800" dirty="0" smtClean="0">
                <a:solidFill>
                  <a:srgbClr val="FF0000"/>
                </a:solidFill>
              </a:rPr>
              <a:t>(Scales and </a:t>
            </a:r>
            <a:r>
              <a:rPr lang="en-US" sz="2800" dirty="0" err="1" smtClean="0">
                <a:solidFill>
                  <a:srgbClr val="FF0000"/>
                </a:solidFill>
              </a:rPr>
              <a:t>Leffert</a:t>
            </a:r>
            <a:r>
              <a:rPr lang="en-US" sz="2800" dirty="0" smtClean="0">
                <a:solidFill>
                  <a:srgbClr val="FF0000"/>
                </a:solidFill>
              </a:rPr>
              <a:t>, 2004 as cited in Nichols, 2009, pp. 22-23).</a:t>
            </a:r>
          </a:p>
          <a:p>
            <a:pPr algn="just">
              <a:buNone/>
            </a:pPr>
            <a:endParaRPr 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fontScale="90000"/>
          </a:bodyPr>
          <a:lstStyle/>
          <a:p>
            <a:pPr algn="l"/>
            <a:r>
              <a:rPr lang="en-US" sz="3600" b="1" dirty="0" smtClean="0"/>
              <a:t>2.3 Implication for Teachers </a:t>
            </a:r>
            <a:r>
              <a:rPr lang="fr-FR" sz="2800" dirty="0" smtClean="0"/>
              <a:t/>
            </a:r>
            <a:br>
              <a:rPr lang="fr-FR" sz="2800" dirty="0" smtClean="0"/>
            </a:br>
            <a:endParaRPr lang="en-US" sz="2800" dirty="0"/>
          </a:p>
        </p:txBody>
      </p:sp>
      <p:sp>
        <p:nvSpPr>
          <p:cNvPr id="3" name="Espace réservé du contenu 2"/>
          <p:cNvSpPr>
            <a:spLocks noGrp="1"/>
          </p:cNvSpPr>
          <p:nvPr>
            <p:ph idx="1"/>
          </p:nvPr>
        </p:nvSpPr>
        <p:spPr>
          <a:xfrm>
            <a:off x="323528" y="692696"/>
            <a:ext cx="8363272" cy="5904656"/>
          </a:xfrm>
        </p:spPr>
        <p:txBody>
          <a:bodyPr>
            <a:normAutofit/>
          </a:bodyPr>
          <a:lstStyle/>
          <a:p>
            <a:pPr algn="just">
              <a:buNone/>
            </a:pPr>
            <a:r>
              <a:rPr lang="en-US" sz="2800" dirty="0" smtClean="0"/>
              <a:t>	</a:t>
            </a:r>
          </a:p>
          <a:p>
            <a:pPr algn="just">
              <a:buNone/>
            </a:pPr>
            <a:r>
              <a:rPr lang="en-US" sz="2800" dirty="0" smtClean="0"/>
              <a:t>		</a:t>
            </a:r>
            <a:r>
              <a:rPr lang="en-US" dirty="0" smtClean="0"/>
              <a:t>In short, teachers play a significant role in the lives of adolescents, and knowledge of adolescence equips them to be sensitive to the diversity in youth’s experiences and the competing forces in their lives. Armed with this knowledge, teachers can offer safe spaces for youth to explore and test their emerging ideas of who they are and who they want to become.</a:t>
            </a:r>
            <a:endParaRPr lang="fr-FR" dirty="0" smtClean="0"/>
          </a:p>
          <a:p>
            <a:pPr algn="just">
              <a:buNone/>
            </a:pPr>
            <a:endParaRPr lang="fr-FR" dirty="0" smtClean="0"/>
          </a:p>
          <a:p>
            <a:pPr algn="just">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74042"/>
          </a:xfrm>
        </p:spPr>
        <p:txBody>
          <a:bodyPr>
            <a:noAutofit/>
          </a:bodyPr>
          <a:lstStyle/>
          <a:p>
            <a:pPr algn="l"/>
            <a:r>
              <a:rPr lang="en-US" sz="3600" b="1" dirty="0" smtClean="0"/>
              <a:t>Introduction</a:t>
            </a:r>
            <a:r>
              <a:rPr lang="en-US" sz="3600" dirty="0" smtClean="0"/>
              <a:t> </a:t>
            </a:r>
            <a:endParaRPr lang="en-US" sz="3600" dirty="0"/>
          </a:p>
        </p:txBody>
      </p:sp>
      <p:sp>
        <p:nvSpPr>
          <p:cNvPr id="3" name="Espace réservé du contenu 2"/>
          <p:cNvSpPr>
            <a:spLocks noGrp="1"/>
          </p:cNvSpPr>
          <p:nvPr>
            <p:ph idx="1"/>
          </p:nvPr>
        </p:nvSpPr>
        <p:spPr>
          <a:xfrm>
            <a:off x="0" y="404664"/>
            <a:ext cx="8964488" cy="6048672"/>
          </a:xfrm>
        </p:spPr>
        <p:txBody>
          <a:bodyPr>
            <a:normAutofit fontScale="47500" lnSpcReduction="20000"/>
          </a:bodyPr>
          <a:lstStyle/>
          <a:p>
            <a:pPr algn="just">
              <a:buNone/>
            </a:pPr>
            <a:endParaRPr lang="en-US" sz="4500" b="1" dirty="0">
              <a:solidFill>
                <a:srgbClr val="7030A0"/>
              </a:solidFill>
            </a:endParaRPr>
          </a:p>
          <a:p>
            <a:pPr algn="just">
              <a:buNone/>
            </a:pPr>
            <a:r>
              <a:rPr lang="en-US" sz="4500" b="1" dirty="0">
                <a:solidFill>
                  <a:srgbClr val="7030A0"/>
                </a:solidFill>
              </a:rPr>
              <a:t>	</a:t>
            </a:r>
            <a:r>
              <a:rPr lang="en-US" sz="5900" dirty="0" smtClean="0"/>
              <a:t>As technological advances put more and more time between early school life and the young person's final access to specialized work, </a:t>
            </a:r>
            <a:r>
              <a:rPr lang="en-US" sz="5900" b="1" dirty="0" smtClean="0">
                <a:solidFill>
                  <a:srgbClr val="7030A0"/>
                </a:solidFill>
              </a:rPr>
              <a:t>the stage of </a:t>
            </a:r>
            <a:r>
              <a:rPr lang="en-US" sz="5900" b="1" dirty="0" err="1" smtClean="0">
                <a:solidFill>
                  <a:srgbClr val="7030A0"/>
                </a:solidFill>
              </a:rPr>
              <a:t>adolescing</a:t>
            </a:r>
            <a:r>
              <a:rPr lang="en-US" sz="5900" b="1" dirty="0" smtClean="0">
                <a:solidFill>
                  <a:srgbClr val="7030A0"/>
                </a:solidFill>
              </a:rPr>
              <a:t>  </a:t>
            </a:r>
            <a:r>
              <a:rPr lang="en-US" sz="5900" dirty="0" smtClean="0"/>
              <a:t>becomes an even more marked and </a:t>
            </a:r>
            <a:r>
              <a:rPr lang="en-US" sz="5900" b="1" dirty="0" smtClean="0">
                <a:solidFill>
                  <a:srgbClr val="7030A0"/>
                </a:solidFill>
              </a:rPr>
              <a:t>conscious period </a:t>
            </a:r>
            <a:r>
              <a:rPr lang="en-US" sz="5900" dirty="0" smtClean="0"/>
              <a:t>and, as it has always been in some cultures in some periods, almost </a:t>
            </a:r>
            <a:r>
              <a:rPr lang="en-US" sz="5900" b="1" dirty="0" smtClean="0">
                <a:solidFill>
                  <a:srgbClr val="00B0F0"/>
                </a:solidFill>
              </a:rPr>
              <a:t>a way of life</a:t>
            </a:r>
            <a:r>
              <a:rPr lang="en-US" sz="5900" b="1" dirty="0" smtClean="0">
                <a:solidFill>
                  <a:srgbClr val="C00000"/>
                </a:solidFill>
              </a:rPr>
              <a:t> </a:t>
            </a:r>
            <a:r>
              <a:rPr lang="en-US" sz="5900" dirty="0" smtClean="0"/>
              <a:t>between childhood and adulthood </a:t>
            </a:r>
            <a:r>
              <a:rPr lang="en-US" sz="5900" dirty="0" smtClean="0">
                <a:solidFill>
                  <a:srgbClr val="FF0000"/>
                </a:solidFill>
              </a:rPr>
              <a:t>(Erikson 1968, p. 128).</a:t>
            </a:r>
          </a:p>
          <a:p>
            <a:pPr algn="just">
              <a:buNone/>
            </a:pPr>
            <a:endParaRPr lang="en-US" sz="5900" dirty="0" smtClean="0"/>
          </a:p>
          <a:p>
            <a:pPr algn="just">
              <a:buNone/>
            </a:pPr>
            <a:r>
              <a:rPr lang="en-US" sz="5900" dirty="0" smtClean="0"/>
              <a:t>		Thus, in </a:t>
            </a:r>
            <a:r>
              <a:rPr lang="en-US" sz="5900" b="1" dirty="0" smtClean="0">
                <a:solidFill>
                  <a:srgbClr val="00B050"/>
                </a:solidFill>
              </a:rPr>
              <a:t>high school years </a:t>
            </a:r>
            <a:r>
              <a:rPr lang="en-US" sz="5900" dirty="0" smtClean="0"/>
              <a:t>young people, beset with the </a:t>
            </a:r>
            <a:r>
              <a:rPr lang="en-US" sz="5900" dirty="0" smtClean="0">
                <a:solidFill>
                  <a:srgbClr val="00B050"/>
                </a:solidFill>
              </a:rPr>
              <a:t>physiological revolution </a:t>
            </a:r>
            <a:r>
              <a:rPr lang="en-US" sz="5900" dirty="0" smtClean="0"/>
              <a:t>of their genital maturation and the </a:t>
            </a:r>
            <a:r>
              <a:rPr lang="en-US" sz="5900" dirty="0" smtClean="0">
                <a:solidFill>
                  <a:srgbClr val="00B050"/>
                </a:solidFill>
              </a:rPr>
              <a:t>uncertainty </a:t>
            </a:r>
            <a:r>
              <a:rPr lang="en-US" sz="5900" dirty="0" smtClean="0"/>
              <a:t>of the </a:t>
            </a:r>
            <a:r>
              <a:rPr lang="en-US" sz="5900" dirty="0" smtClean="0">
                <a:solidFill>
                  <a:srgbClr val="00B050"/>
                </a:solidFill>
              </a:rPr>
              <a:t>adult roles ahead</a:t>
            </a:r>
            <a:r>
              <a:rPr lang="en-US" sz="5900" dirty="0" smtClean="0"/>
              <a:t>, seem much concerned with faddish attempts at establishing an adolescent subculture with what looks like a final rather than </a:t>
            </a:r>
            <a:r>
              <a:rPr lang="en-US" sz="5900" dirty="0" smtClean="0">
                <a:solidFill>
                  <a:srgbClr val="00B050"/>
                </a:solidFill>
              </a:rPr>
              <a:t>a transitory</a:t>
            </a:r>
            <a:r>
              <a:rPr lang="en-US" sz="5900" dirty="0" smtClean="0"/>
              <a:t> or, in fact, </a:t>
            </a:r>
            <a:r>
              <a:rPr lang="en-US" sz="5900" b="1" dirty="0" smtClean="0">
                <a:solidFill>
                  <a:srgbClr val="00B050"/>
                </a:solidFill>
              </a:rPr>
              <a:t>initial identity formation stage </a:t>
            </a:r>
            <a:r>
              <a:rPr lang="en-US" sz="5900" dirty="0" smtClean="0">
                <a:solidFill>
                  <a:srgbClr val="FF0000"/>
                </a:solidFill>
              </a:rPr>
              <a:t>(ibid).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360040"/>
          </a:xfrm>
        </p:spPr>
        <p:txBody>
          <a:bodyPr>
            <a:normAutofit fontScale="90000"/>
          </a:bodyPr>
          <a:lstStyle/>
          <a:p>
            <a:pPr algn="l"/>
            <a:r>
              <a:rPr lang="en-US" sz="3100" b="1" dirty="0" smtClean="0"/>
              <a:t>2. Adolescence </a:t>
            </a:r>
            <a:r>
              <a:rPr lang="fr-FR" dirty="0" smtClean="0"/>
              <a:t/>
            </a:r>
            <a:br>
              <a:rPr lang="fr-FR" dirty="0" smtClean="0"/>
            </a:br>
            <a:endParaRPr lang="en-US" dirty="0"/>
          </a:p>
        </p:txBody>
      </p:sp>
      <p:sp>
        <p:nvSpPr>
          <p:cNvPr id="3" name="Espace réservé du contenu 2"/>
          <p:cNvSpPr>
            <a:spLocks noGrp="1"/>
          </p:cNvSpPr>
          <p:nvPr>
            <p:ph idx="1"/>
          </p:nvPr>
        </p:nvSpPr>
        <p:spPr>
          <a:xfrm>
            <a:off x="179512" y="620688"/>
            <a:ext cx="8568952" cy="5904656"/>
          </a:xfrm>
        </p:spPr>
        <p:txBody>
          <a:bodyPr>
            <a:normAutofit lnSpcReduction="10000"/>
          </a:bodyPr>
          <a:lstStyle/>
          <a:p>
            <a:pPr algn="just">
              <a:buNone/>
            </a:pPr>
            <a:r>
              <a:rPr lang="en-US" sz="4500" dirty="0" smtClean="0"/>
              <a:t>		</a:t>
            </a:r>
            <a:r>
              <a:rPr lang="en-US" sz="2800" dirty="0" smtClean="0"/>
              <a:t>Research on adolescence is over 100 years old and can be characterized by two main trends </a:t>
            </a:r>
            <a:r>
              <a:rPr lang="en-US" sz="2800" dirty="0" smtClean="0">
                <a:solidFill>
                  <a:srgbClr val="FF0000"/>
                </a:solidFill>
              </a:rPr>
              <a:t>(Lerner and Steinberg, 2004)</a:t>
            </a:r>
            <a:r>
              <a:rPr lang="en-US" sz="2800" dirty="0" smtClean="0"/>
              <a:t>. </a:t>
            </a:r>
            <a:r>
              <a:rPr lang="fr-FR" sz="2800" dirty="0" smtClean="0"/>
              <a:t> </a:t>
            </a:r>
          </a:p>
          <a:p>
            <a:pPr algn="just">
              <a:buNone/>
            </a:pPr>
            <a:r>
              <a:rPr lang="fr-FR" sz="2800" dirty="0" smtClean="0"/>
              <a:t>		</a:t>
            </a:r>
            <a:r>
              <a:rPr lang="en-US" sz="2800" dirty="0" smtClean="0"/>
              <a:t>In the first 70 years , research was mainly confined to separate disciplines.</a:t>
            </a:r>
          </a:p>
          <a:p>
            <a:pPr algn="just">
              <a:buFont typeface="Wingdings" pitchFamily="2" charset="2"/>
              <a:buChar char="Ø"/>
            </a:pPr>
            <a:r>
              <a:rPr lang="en-US" sz="2800" b="1" dirty="0" smtClean="0">
                <a:solidFill>
                  <a:srgbClr val="00B050"/>
                </a:solidFill>
              </a:rPr>
              <a:t>Biologists</a:t>
            </a:r>
            <a:r>
              <a:rPr lang="en-US" sz="2800" dirty="0" smtClean="0">
                <a:solidFill>
                  <a:srgbClr val="00B050"/>
                </a:solidFill>
              </a:rPr>
              <a:t> </a:t>
            </a:r>
            <a:r>
              <a:rPr lang="en-US" sz="2800" dirty="0"/>
              <a:t>described physical development and the changes that accompany puberty; </a:t>
            </a:r>
            <a:r>
              <a:rPr lang="fr-FR" sz="2800" dirty="0"/>
              <a:t> </a:t>
            </a:r>
            <a:r>
              <a:rPr lang="fr-FR" sz="2800" dirty="0" smtClean="0"/>
              <a:t> </a:t>
            </a:r>
          </a:p>
          <a:p>
            <a:pPr marL="0" indent="0" algn="just">
              <a:buNone/>
            </a:pPr>
            <a:endParaRPr lang="fr-FR" sz="2800" dirty="0" smtClean="0"/>
          </a:p>
          <a:p>
            <a:pPr algn="just">
              <a:buFont typeface="Wingdings" pitchFamily="2" charset="2"/>
              <a:buChar char="Ø"/>
            </a:pPr>
            <a:r>
              <a:rPr lang="en-US" sz="2800" b="1" dirty="0">
                <a:solidFill>
                  <a:srgbClr val="00B050"/>
                </a:solidFill>
              </a:rPr>
              <a:t>psychologists</a:t>
            </a:r>
            <a:r>
              <a:rPr lang="en-US" sz="2800" dirty="0"/>
              <a:t> studied cognitive development</a:t>
            </a:r>
            <a:r>
              <a:rPr lang="en-US" sz="2800" dirty="0" smtClean="0"/>
              <a:t>;</a:t>
            </a:r>
          </a:p>
          <a:p>
            <a:pPr marL="0" indent="0" algn="just">
              <a:buNone/>
            </a:pPr>
            <a:endParaRPr lang="en-US" sz="2800" dirty="0" smtClean="0"/>
          </a:p>
          <a:p>
            <a:pPr algn="just">
              <a:buFont typeface="Wingdings" pitchFamily="2" charset="2"/>
              <a:buChar char="Ø"/>
            </a:pPr>
            <a:r>
              <a:rPr lang="en-US" sz="2800" b="1" dirty="0">
                <a:solidFill>
                  <a:srgbClr val="00B050"/>
                </a:solidFill>
              </a:rPr>
              <a:t>sociologists</a:t>
            </a:r>
            <a:r>
              <a:rPr lang="en-US" sz="2800" dirty="0">
                <a:solidFill>
                  <a:srgbClr val="00B050"/>
                </a:solidFill>
              </a:rPr>
              <a:t> </a:t>
            </a:r>
            <a:r>
              <a:rPr lang="en-US" sz="2800" dirty="0"/>
              <a:t>examined how various social arenas influenced adolescents;</a:t>
            </a:r>
            <a:endParaRPr lang="fr-FR"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360040"/>
          </a:xfrm>
        </p:spPr>
        <p:txBody>
          <a:bodyPr>
            <a:normAutofit fontScale="90000"/>
          </a:bodyPr>
          <a:lstStyle/>
          <a:p>
            <a:pPr algn="l"/>
            <a:r>
              <a:rPr lang="en-US" sz="3100" b="1" dirty="0" smtClean="0"/>
              <a:t>2. Adolescence </a:t>
            </a:r>
            <a:r>
              <a:rPr lang="fr-FR" dirty="0" smtClean="0"/>
              <a:t/>
            </a:r>
            <a:br>
              <a:rPr lang="fr-FR" dirty="0" smtClean="0"/>
            </a:br>
            <a:endParaRPr lang="en-US" dirty="0"/>
          </a:p>
        </p:txBody>
      </p:sp>
      <p:sp>
        <p:nvSpPr>
          <p:cNvPr id="3" name="Espace réservé du contenu 2"/>
          <p:cNvSpPr>
            <a:spLocks noGrp="1"/>
          </p:cNvSpPr>
          <p:nvPr>
            <p:ph idx="1"/>
          </p:nvPr>
        </p:nvSpPr>
        <p:spPr>
          <a:xfrm>
            <a:off x="179512" y="620688"/>
            <a:ext cx="8568952" cy="5904656"/>
          </a:xfrm>
        </p:spPr>
        <p:txBody>
          <a:bodyPr>
            <a:normAutofit/>
          </a:bodyPr>
          <a:lstStyle/>
          <a:p>
            <a:pPr algn="just">
              <a:buNone/>
            </a:pPr>
            <a:r>
              <a:rPr lang="fr-FR" sz="2800" b="1" dirty="0">
                <a:solidFill>
                  <a:srgbClr val="00B050"/>
                </a:solidFill>
              </a:rPr>
              <a:t>		</a:t>
            </a:r>
            <a:r>
              <a:rPr lang="fr-FR" sz="2800" dirty="0" smtClean="0"/>
              <a:t> </a:t>
            </a:r>
            <a:r>
              <a:rPr lang="en-US" sz="2800" dirty="0" smtClean="0"/>
              <a:t>and</a:t>
            </a:r>
            <a:r>
              <a:rPr lang="en-US" sz="2800" dirty="0" smtClean="0">
                <a:solidFill>
                  <a:srgbClr val="00B050"/>
                </a:solidFill>
              </a:rPr>
              <a:t> </a:t>
            </a:r>
            <a:r>
              <a:rPr lang="en-US" sz="2800" b="1" dirty="0" smtClean="0">
                <a:solidFill>
                  <a:srgbClr val="00B050"/>
                </a:solidFill>
              </a:rPr>
              <a:t>educational psychologists</a:t>
            </a:r>
            <a:r>
              <a:rPr lang="en-US" sz="2800" dirty="0" smtClean="0">
                <a:solidFill>
                  <a:srgbClr val="00B050"/>
                </a:solidFill>
              </a:rPr>
              <a:t> </a:t>
            </a:r>
            <a:r>
              <a:rPr lang="en-US" sz="2800" dirty="0" smtClean="0"/>
              <a:t>studied how adolescents’ motivation differed across school and classroom settings. This research produced a detailed account of how adolescents develop </a:t>
            </a:r>
            <a:r>
              <a:rPr lang="en-US" sz="2800" dirty="0" smtClean="0">
                <a:solidFill>
                  <a:srgbClr val="FF0000"/>
                </a:solidFill>
              </a:rPr>
              <a:t>(Nichols, 2009, p.18). </a:t>
            </a:r>
            <a:endParaRPr lang="fr-FR" sz="2800" dirty="0">
              <a:solidFill>
                <a:srgbClr val="FF0000"/>
              </a:solidFill>
            </a:endParaRPr>
          </a:p>
          <a:p>
            <a:pPr algn="just">
              <a:buNone/>
            </a:pPr>
            <a:endParaRPr lang="fr-FR" sz="2800" dirty="0" smtClean="0">
              <a:solidFill>
                <a:srgbClr val="FF0000"/>
              </a:solidFill>
            </a:endParaRPr>
          </a:p>
          <a:p>
            <a:pPr algn="just">
              <a:buNone/>
            </a:pPr>
            <a:r>
              <a:rPr lang="en-US" sz="2800" dirty="0" smtClean="0"/>
              <a:t>	More </a:t>
            </a:r>
            <a:r>
              <a:rPr lang="en-US" sz="2800" dirty="0"/>
              <a:t>recently, however, researchers have generated more complex understandings of youth. Instead of, for example, studying </a:t>
            </a:r>
            <a:r>
              <a:rPr lang="en-US" sz="2800" dirty="0">
                <a:solidFill>
                  <a:srgbClr val="00B050"/>
                </a:solidFill>
              </a:rPr>
              <a:t>biological</a:t>
            </a:r>
            <a:r>
              <a:rPr lang="en-US" sz="2800" dirty="0"/>
              <a:t> or </a:t>
            </a:r>
            <a:r>
              <a:rPr lang="en-US" sz="2800" dirty="0">
                <a:solidFill>
                  <a:srgbClr val="00B050"/>
                </a:solidFill>
              </a:rPr>
              <a:t>social development</a:t>
            </a:r>
            <a:r>
              <a:rPr lang="en-US" sz="2800" dirty="0"/>
              <a:t> </a:t>
            </a:r>
            <a:r>
              <a:rPr lang="en-US" sz="2800" dirty="0">
                <a:solidFill>
                  <a:schemeClr val="accent2">
                    <a:lumMod val="75000"/>
                  </a:schemeClr>
                </a:solidFill>
              </a:rPr>
              <a:t>separately</a:t>
            </a:r>
            <a:r>
              <a:rPr lang="en-US" sz="2800" dirty="0"/>
              <a:t>, researchers are increasingly examining how different areas of life </a:t>
            </a:r>
            <a:r>
              <a:rPr lang="en-US" sz="2800" dirty="0">
                <a:solidFill>
                  <a:schemeClr val="accent2">
                    <a:lumMod val="75000"/>
                  </a:schemeClr>
                </a:solidFill>
              </a:rPr>
              <a:t>interact</a:t>
            </a:r>
            <a:r>
              <a:rPr lang="en-US" sz="2800" dirty="0"/>
              <a:t> and </a:t>
            </a:r>
            <a:r>
              <a:rPr lang="en-US" sz="2800" dirty="0">
                <a:solidFill>
                  <a:schemeClr val="accent2">
                    <a:lumMod val="75000"/>
                  </a:schemeClr>
                </a:solidFill>
              </a:rPr>
              <a:t>affect one another.</a:t>
            </a:r>
          </a:p>
          <a:p>
            <a:pPr algn="just">
              <a:buNone/>
            </a:pPr>
            <a:endParaRPr lang="fr-FR" sz="280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432048"/>
          </a:xfrm>
        </p:spPr>
        <p:txBody>
          <a:bodyPr>
            <a:normAutofit fontScale="90000"/>
          </a:bodyPr>
          <a:lstStyle/>
          <a:p>
            <a:pPr algn="l"/>
            <a:r>
              <a:rPr lang="en-US" sz="3100" b="1" dirty="0" smtClean="0"/>
              <a:t>2. Adolescence </a:t>
            </a:r>
            <a:r>
              <a:rPr lang="fr-FR" dirty="0" smtClean="0"/>
              <a:t/>
            </a:r>
            <a:br>
              <a:rPr lang="fr-FR" dirty="0" smtClean="0"/>
            </a:br>
            <a:endParaRPr lang="en-US" dirty="0"/>
          </a:p>
        </p:txBody>
      </p:sp>
      <p:sp>
        <p:nvSpPr>
          <p:cNvPr id="3" name="Espace réservé du contenu 2"/>
          <p:cNvSpPr>
            <a:spLocks noGrp="1"/>
          </p:cNvSpPr>
          <p:nvPr>
            <p:ph idx="1"/>
          </p:nvPr>
        </p:nvSpPr>
        <p:spPr>
          <a:xfrm>
            <a:off x="0" y="404664"/>
            <a:ext cx="9144000" cy="6093296"/>
          </a:xfrm>
        </p:spPr>
        <p:txBody>
          <a:bodyPr>
            <a:normAutofit/>
          </a:bodyPr>
          <a:lstStyle/>
          <a:p>
            <a:pPr algn="just">
              <a:buNone/>
            </a:pPr>
            <a:endParaRPr lang="en-US" sz="2600" dirty="0" smtClean="0"/>
          </a:p>
          <a:p>
            <a:pPr algn="ctr">
              <a:buNone/>
            </a:pPr>
            <a:r>
              <a:rPr lang="en-US" sz="2600" dirty="0"/>
              <a:t>	</a:t>
            </a:r>
            <a:r>
              <a:rPr lang="en-US" sz="2800" dirty="0" smtClean="0"/>
              <a:t>In fact, the most longstanding definition of the onset of adolescence links it to </a:t>
            </a:r>
            <a:r>
              <a:rPr lang="en-US" sz="2800" dirty="0" smtClean="0">
                <a:solidFill>
                  <a:srgbClr val="00B050"/>
                </a:solidFill>
              </a:rPr>
              <a:t>puberty. </a:t>
            </a:r>
          </a:p>
          <a:p>
            <a:pPr algn="just">
              <a:buNone/>
            </a:pPr>
            <a:endParaRPr lang="en-US" sz="2800" dirty="0">
              <a:solidFill>
                <a:srgbClr val="00B050"/>
              </a:solidFill>
            </a:endParaRPr>
          </a:p>
          <a:p>
            <a:pPr algn="just">
              <a:buNone/>
            </a:pPr>
            <a:r>
              <a:rPr lang="en-US" sz="2800" dirty="0" smtClean="0">
                <a:solidFill>
                  <a:srgbClr val="00B050"/>
                </a:solidFill>
              </a:rPr>
              <a:t>	</a:t>
            </a:r>
            <a:r>
              <a:rPr lang="en-US" sz="2600" dirty="0" smtClean="0"/>
              <a:t>However, while the </a:t>
            </a:r>
            <a:r>
              <a:rPr lang="en-US" sz="2600" dirty="0" smtClean="0">
                <a:solidFill>
                  <a:srgbClr val="00B050"/>
                </a:solidFill>
              </a:rPr>
              <a:t>biological changes </a:t>
            </a:r>
            <a:r>
              <a:rPr lang="en-US" sz="2600" dirty="0" smtClean="0"/>
              <a:t>are evidence of the transition from </a:t>
            </a:r>
            <a:r>
              <a:rPr lang="en-US" sz="2600" dirty="0" smtClean="0">
                <a:solidFill>
                  <a:srgbClr val="00B050"/>
                </a:solidFill>
              </a:rPr>
              <a:t>childhood to adolescence</a:t>
            </a:r>
            <a:r>
              <a:rPr lang="en-US" sz="2600" dirty="0" smtClean="0"/>
              <a:t>, the </a:t>
            </a:r>
            <a:r>
              <a:rPr lang="en-US" sz="2600" dirty="0" smtClean="0">
                <a:solidFill>
                  <a:srgbClr val="00B050"/>
                </a:solidFill>
              </a:rPr>
              <a:t>transition out of adolescence is less well defined. </a:t>
            </a:r>
          </a:p>
          <a:p>
            <a:pPr algn="just">
              <a:buNone/>
            </a:pPr>
            <a:endParaRPr lang="en-US" sz="2600" dirty="0">
              <a:solidFill>
                <a:srgbClr val="00B050"/>
              </a:solidFill>
            </a:endParaRPr>
          </a:p>
          <a:p>
            <a:pPr algn="just">
              <a:buNone/>
            </a:pPr>
            <a:r>
              <a:rPr lang="en-US" sz="2600" dirty="0" smtClean="0">
                <a:solidFill>
                  <a:srgbClr val="00B050"/>
                </a:solidFill>
              </a:rPr>
              <a:t>	</a:t>
            </a:r>
            <a:r>
              <a:rPr lang="en-US" sz="2600" dirty="0" smtClean="0"/>
              <a:t>The assumption that</a:t>
            </a:r>
            <a:r>
              <a:rPr lang="en-US" sz="2600" b="1" dirty="0" smtClean="0"/>
              <a:t> ‘‘adolescence begins in biology and ends in culture’’</a:t>
            </a:r>
            <a:r>
              <a:rPr lang="en-US" sz="2600" dirty="0" smtClean="0"/>
              <a:t> reflects the variable understanding of when adolescence ends </a:t>
            </a:r>
            <a:r>
              <a:rPr lang="en-US" sz="2600" dirty="0" smtClean="0">
                <a:solidFill>
                  <a:srgbClr val="FF0000"/>
                </a:solidFill>
              </a:rPr>
              <a:t>(Nichols, 2009, p.19).</a:t>
            </a:r>
          </a:p>
          <a:p>
            <a:pPr algn="just">
              <a:buNone/>
            </a:pPr>
            <a:endParaRPr lang="fr-FR" sz="2600" dirty="0" smtClean="0">
              <a:solidFill>
                <a:srgbClr val="00B050"/>
              </a:solidFill>
            </a:endParaRPr>
          </a:p>
          <a:p>
            <a:pPr>
              <a:buNone/>
            </a:pPr>
            <a:endParaRPr lang="fr-FR" sz="3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432048"/>
          </a:xfrm>
        </p:spPr>
        <p:txBody>
          <a:bodyPr>
            <a:normAutofit fontScale="90000"/>
          </a:bodyPr>
          <a:lstStyle/>
          <a:p>
            <a:pPr algn="l"/>
            <a:r>
              <a:rPr lang="en-US" sz="3100" b="1" dirty="0" smtClean="0"/>
              <a:t>2. Adolescence </a:t>
            </a:r>
            <a:r>
              <a:rPr lang="fr-FR" dirty="0" smtClean="0"/>
              <a:t/>
            </a:r>
            <a:br>
              <a:rPr lang="fr-FR" dirty="0" smtClean="0"/>
            </a:br>
            <a:endParaRPr lang="en-US" dirty="0"/>
          </a:p>
        </p:txBody>
      </p:sp>
      <p:sp>
        <p:nvSpPr>
          <p:cNvPr id="3" name="Espace réservé du contenu 2"/>
          <p:cNvSpPr>
            <a:spLocks noGrp="1"/>
          </p:cNvSpPr>
          <p:nvPr>
            <p:ph idx="1"/>
          </p:nvPr>
        </p:nvSpPr>
        <p:spPr>
          <a:xfrm>
            <a:off x="107504" y="836712"/>
            <a:ext cx="8928992" cy="5832648"/>
          </a:xfrm>
        </p:spPr>
        <p:txBody>
          <a:bodyPr>
            <a:normAutofit fontScale="92500" lnSpcReduction="10000"/>
          </a:bodyPr>
          <a:lstStyle/>
          <a:p>
            <a:pPr algn="just">
              <a:buNone/>
            </a:pPr>
            <a:r>
              <a:rPr lang="en-US" dirty="0" smtClean="0"/>
              <a:t>	</a:t>
            </a:r>
            <a:r>
              <a:rPr lang="en-US" sz="2800" dirty="0" smtClean="0"/>
              <a:t>Most researchers divide the age span into:</a:t>
            </a:r>
          </a:p>
          <a:p>
            <a:pPr algn="just">
              <a:buNone/>
            </a:pPr>
            <a:r>
              <a:rPr lang="en-US" sz="2800" dirty="0" smtClean="0">
                <a:solidFill>
                  <a:srgbClr val="00B050"/>
                </a:solidFill>
              </a:rPr>
              <a:t>early (10 14), </a:t>
            </a:r>
            <a:r>
              <a:rPr lang="en-US" sz="2800" b="1" dirty="0" smtClean="0">
                <a:solidFill>
                  <a:srgbClr val="00B050"/>
                </a:solidFill>
              </a:rPr>
              <a:t>middle (15 18) </a:t>
            </a:r>
            <a:r>
              <a:rPr lang="en-US" sz="2800" dirty="0" smtClean="0"/>
              <a:t>and</a:t>
            </a:r>
            <a:r>
              <a:rPr lang="en-US" sz="2800" dirty="0" smtClean="0">
                <a:solidFill>
                  <a:srgbClr val="00B050"/>
                </a:solidFill>
              </a:rPr>
              <a:t> late (19 mid twenties) </a:t>
            </a:r>
            <a:r>
              <a:rPr lang="en-US" sz="2800" dirty="0" smtClean="0"/>
              <a:t>adolescent</a:t>
            </a:r>
            <a:r>
              <a:rPr lang="en-US" sz="2800" dirty="0" smtClean="0">
                <a:solidFill>
                  <a:srgbClr val="FF0000"/>
                </a:solidFill>
              </a:rPr>
              <a:t> (Arnett, 2000 as cited in Nichols, 2009, p.19). </a:t>
            </a:r>
          </a:p>
          <a:p>
            <a:pPr algn="just">
              <a:buNone/>
            </a:pPr>
            <a:endParaRPr lang="en-US" sz="2800" dirty="0">
              <a:solidFill>
                <a:srgbClr val="FF0000"/>
              </a:solidFill>
            </a:endParaRPr>
          </a:p>
          <a:p>
            <a:pPr algn="just">
              <a:buNone/>
            </a:pPr>
            <a:r>
              <a:rPr lang="en-US" sz="2800" dirty="0" smtClean="0">
                <a:solidFill>
                  <a:srgbClr val="FF0000"/>
                </a:solidFill>
              </a:rPr>
              <a:t>	</a:t>
            </a:r>
            <a:r>
              <a:rPr lang="en-US" sz="3000" dirty="0" smtClean="0"/>
              <a:t>This division corresponds to the Algerian school structures, allowing analyses of development and context according to middle school, </a:t>
            </a:r>
            <a:r>
              <a:rPr lang="en-US" sz="3000" b="1" dirty="0" smtClean="0">
                <a:solidFill>
                  <a:schemeClr val="accent3">
                    <a:lumMod val="50000"/>
                  </a:schemeClr>
                </a:solidFill>
              </a:rPr>
              <a:t>high school</a:t>
            </a:r>
            <a:r>
              <a:rPr lang="en-US" sz="3000" dirty="0" smtClean="0"/>
              <a:t>, and University.</a:t>
            </a:r>
          </a:p>
          <a:p>
            <a:pPr algn="just">
              <a:buNone/>
            </a:pPr>
            <a:r>
              <a:rPr lang="en-US" sz="3500" dirty="0" smtClean="0"/>
              <a:t>		</a:t>
            </a:r>
          </a:p>
          <a:p>
            <a:pPr algn="just">
              <a:buNone/>
            </a:pPr>
            <a:r>
              <a:rPr lang="en-US" dirty="0" smtClean="0"/>
              <a:t>	</a:t>
            </a:r>
            <a:r>
              <a:rPr lang="en-US" sz="3000" dirty="0" smtClean="0"/>
              <a:t>Both biologically and culturally, adolescence is considered the end of childhood and the entrance into adulthood. This time is one of great change and excitement, and it is also when the individual develops an identity, or a definition of self.</a:t>
            </a:r>
            <a:endParaRPr lang="fr-FR" sz="3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432048"/>
          </a:xfrm>
        </p:spPr>
        <p:txBody>
          <a:bodyPr>
            <a:normAutofit fontScale="90000"/>
          </a:bodyPr>
          <a:lstStyle/>
          <a:p>
            <a:pPr algn="l"/>
            <a:r>
              <a:rPr lang="en-US" sz="3600" b="1" dirty="0" smtClean="0"/>
              <a:t>2.1. The Adolescent as a Person </a:t>
            </a:r>
            <a:r>
              <a:rPr lang="fr-FR" sz="3600" dirty="0" smtClean="0"/>
              <a:t/>
            </a:r>
            <a:br>
              <a:rPr lang="fr-FR" sz="3600" dirty="0" smtClean="0"/>
            </a:br>
            <a:r>
              <a:rPr lang="en-US" sz="3600" b="1" dirty="0" smtClean="0"/>
              <a:t> </a:t>
            </a:r>
            <a:r>
              <a:rPr lang="fr-FR" dirty="0" smtClean="0"/>
              <a:t/>
            </a:r>
            <a:br>
              <a:rPr lang="fr-FR" dirty="0" smtClean="0"/>
            </a:br>
            <a:endParaRPr lang="en-US" dirty="0"/>
          </a:p>
        </p:txBody>
      </p:sp>
      <p:sp>
        <p:nvSpPr>
          <p:cNvPr id="3" name="Espace réservé du contenu 2"/>
          <p:cNvSpPr>
            <a:spLocks noGrp="1"/>
          </p:cNvSpPr>
          <p:nvPr>
            <p:ph idx="1"/>
          </p:nvPr>
        </p:nvSpPr>
        <p:spPr>
          <a:xfrm>
            <a:off x="251520" y="692696"/>
            <a:ext cx="8435280" cy="5904656"/>
          </a:xfrm>
        </p:spPr>
        <p:txBody>
          <a:bodyPr>
            <a:normAutofit fontScale="85000" lnSpcReduction="10000"/>
          </a:bodyPr>
          <a:lstStyle/>
          <a:p>
            <a:pPr algn="just">
              <a:buNone/>
            </a:pPr>
            <a:r>
              <a:rPr lang="en-US" dirty="0" smtClean="0"/>
              <a:t>	 Adolescence is a developmental transition between childhood and adulthood during which the adolescent experience biological, psychological, cognitive and social changes that contribute to their identity formation. Therefore, adolescence represents a period of significant growth. </a:t>
            </a:r>
          </a:p>
          <a:p>
            <a:pPr algn="just">
              <a:buNone/>
            </a:pPr>
            <a:endParaRPr lang="en-US" dirty="0"/>
          </a:p>
          <a:p>
            <a:pPr algn="just">
              <a:buNone/>
            </a:pPr>
            <a:r>
              <a:rPr lang="en-US" dirty="0" smtClean="0"/>
              <a:t>	Individually, adolescents experience rapid physical growth and changes, accompanied by shifts in cognitive and emotional capacities. At the same time, the development from childhood into young adulthood brings new cultural and societal opportunities and expectations. At no other time in life do so many shifts in development and social contexts occur simultaneously </a:t>
            </a:r>
            <a:r>
              <a:rPr lang="en-US" dirty="0" smtClean="0">
                <a:solidFill>
                  <a:srgbClr val="FF0000"/>
                </a:solidFill>
              </a:rPr>
              <a:t>(</a:t>
            </a:r>
            <a:r>
              <a:rPr lang="en-US" dirty="0" err="1" smtClean="0">
                <a:solidFill>
                  <a:srgbClr val="FF0000"/>
                </a:solidFill>
              </a:rPr>
              <a:t>Cicchetti</a:t>
            </a:r>
            <a:r>
              <a:rPr lang="en-US" dirty="0" smtClean="0">
                <a:solidFill>
                  <a:srgbClr val="FF0000"/>
                </a:solidFill>
              </a:rPr>
              <a:t> and </a:t>
            </a:r>
            <a:r>
              <a:rPr lang="en-US" dirty="0" err="1" smtClean="0">
                <a:solidFill>
                  <a:srgbClr val="FF0000"/>
                </a:solidFill>
              </a:rPr>
              <a:t>Rogosch</a:t>
            </a:r>
            <a:r>
              <a:rPr lang="en-US" dirty="0" smtClean="0">
                <a:solidFill>
                  <a:srgbClr val="FF0000"/>
                </a:solidFill>
              </a:rPr>
              <a:t> 2002, p.6)</a:t>
            </a:r>
            <a:r>
              <a:rPr lang="en-US" dirty="0" smtClean="0"/>
              <a:t>. </a:t>
            </a: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432048"/>
          </a:xfrm>
        </p:spPr>
        <p:txBody>
          <a:bodyPr>
            <a:normAutofit fontScale="90000"/>
          </a:bodyPr>
          <a:lstStyle/>
          <a:p>
            <a:pPr algn="l"/>
            <a:r>
              <a:rPr lang="en-US" sz="3600" b="1" dirty="0" smtClean="0"/>
              <a:t>2.1. The Adolescent as a Person </a:t>
            </a:r>
            <a:r>
              <a:rPr lang="fr-FR" sz="3600" dirty="0" smtClean="0"/>
              <a:t/>
            </a:r>
            <a:br>
              <a:rPr lang="fr-FR" sz="3600" dirty="0" smtClean="0"/>
            </a:br>
            <a:r>
              <a:rPr lang="en-US" sz="3600" b="1" dirty="0" smtClean="0"/>
              <a:t> </a:t>
            </a:r>
            <a:r>
              <a:rPr lang="fr-FR" dirty="0" smtClean="0"/>
              <a:t/>
            </a:r>
            <a:br>
              <a:rPr lang="fr-FR" dirty="0" smtClean="0"/>
            </a:br>
            <a:endParaRPr lang="en-US" dirty="0"/>
          </a:p>
        </p:txBody>
      </p:sp>
      <p:sp>
        <p:nvSpPr>
          <p:cNvPr id="3" name="Espace réservé du contenu 2"/>
          <p:cNvSpPr>
            <a:spLocks noGrp="1"/>
          </p:cNvSpPr>
          <p:nvPr>
            <p:ph idx="1"/>
          </p:nvPr>
        </p:nvSpPr>
        <p:spPr>
          <a:xfrm>
            <a:off x="179512" y="188640"/>
            <a:ext cx="8784976" cy="6552728"/>
          </a:xfrm>
        </p:spPr>
        <p:txBody>
          <a:bodyPr>
            <a:normAutofit fontScale="62500" lnSpcReduction="20000"/>
          </a:bodyPr>
          <a:lstStyle/>
          <a:p>
            <a:pPr algn="just">
              <a:buNone/>
            </a:pPr>
            <a:r>
              <a:rPr lang="en-US" dirty="0" smtClean="0"/>
              <a:t>		</a:t>
            </a:r>
            <a:endParaRPr lang="en-US" sz="2600" dirty="0" smtClean="0"/>
          </a:p>
          <a:p>
            <a:pPr algn="just">
              <a:buNone/>
            </a:pPr>
            <a:r>
              <a:rPr lang="en-US" sz="2600" b="1" dirty="0" smtClean="0"/>
              <a:t>	</a:t>
            </a:r>
            <a:r>
              <a:rPr lang="en-US" sz="4000" b="1" dirty="0" smtClean="0">
                <a:solidFill>
                  <a:srgbClr val="7030A0"/>
                </a:solidFill>
              </a:rPr>
              <a:t>1. Physical Growth and Change</a:t>
            </a:r>
          </a:p>
          <a:p>
            <a:pPr algn="just">
              <a:buNone/>
            </a:pPr>
            <a:r>
              <a:rPr lang="en-US" sz="4000" b="1" dirty="0" smtClean="0"/>
              <a:t>		</a:t>
            </a:r>
            <a:r>
              <a:rPr lang="en-US" sz="4000" dirty="0" smtClean="0"/>
              <a:t>Most physical growth occurs during the early and middle phases, with the onset of puberty the most characteristic feature of adolescence. The onset of puberty, as marked by hormone changes, starts as early as age 8 in girls and age 9 in boys, with the development of external characteristics typically appearing a few years later.</a:t>
            </a:r>
          </a:p>
          <a:p>
            <a:pPr algn="just">
              <a:buNone/>
            </a:pPr>
            <a:endParaRPr lang="en-US" sz="4000" b="1" dirty="0" smtClean="0"/>
          </a:p>
          <a:p>
            <a:pPr algn="just">
              <a:buNone/>
            </a:pPr>
            <a:r>
              <a:rPr lang="en-US" sz="4000" b="1" dirty="0" smtClean="0"/>
              <a:t> 	</a:t>
            </a:r>
            <a:r>
              <a:rPr lang="en-US" sz="4000" b="1" dirty="0" smtClean="0">
                <a:solidFill>
                  <a:srgbClr val="7030A0"/>
                </a:solidFill>
              </a:rPr>
              <a:t>2. Cognitive Growth and Change</a:t>
            </a:r>
            <a:endParaRPr lang="en-US" sz="4000" dirty="0" smtClean="0">
              <a:solidFill>
                <a:srgbClr val="7030A0"/>
              </a:solidFill>
            </a:endParaRPr>
          </a:p>
          <a:p>
            <a:pPr algn="just">
              <a:buNone/>
            </a:pPr>
            <a:r>
              <a:rPr lang="en-US" sz="4000" dirty="0" smtClean="0"/>
              <a:t>		Jean Piaget’s theories have provided a starting point in the study of the changing nature of cognitive processing in the development from childhood to adolescence. Piaget described how adolescence brings forth </a:t>
            </a:r>
            <a:r>
              <a:rPr lang="en-US" sz="4000" dirty="0" smtClean="0">
                <a:solidFill>
                  <a:srgbClr val="0070C0"/>
                </a:solidFill>
              </a:rPr>
              <a:t>t</a:t>
            </a:r>
            <a:r>
              <a:rPr lang="en-US" sz="4000" b="1" dirty="0" smtClean="0">
                <a:solidFill>
                  <a:srgbClr val="0070C0"/>
                </a:solidFill>
              </a:rPr>
              <a:t>he capacity to think logically and abstractly</a:t>
            </a:r>
            <a:r>
              <a:rPr lang="en-US" sz="4000" dirty="0" smtClean="0"/>
              <a:t> </a:t>
            </a:r>
            <a:r>
              <a:rPr lang="en-US" sz="4000" dirty="0" smtClean="0">
                <a:solidFill>
                  <a:srgbClr val="FF0000"/>
                </a:solidFill>
              </a:rPr>
              <a:t>(Piaget, 1955 )</a:t>
            </a:r>
            <a:r>
              <a:rPr lang="en-US" sz="4000" dirty="0" smtClean="0"/>
              <a:t>. </a:t>
            </a:r>
          </a:p>
          <a:p>
            <a:pPr algn="just">
              <a:buNone/>
            </a:pPr>
            <a:r>
              <a:rPr lang="en-US" sz="4000" dirty="0"/>
              <a:t>	</a:t>
            </a:r>
            <a:r>
              <a:rPr lang="en-US" sz="4000" dirty="0" smtClean="0"/>
              <a:t>	Since Piaget’s time, researchers have sought to understand more complex questions of how processes such as memory, reasoning or problem-solving skills, and expert knowledge develop through adolescence. </a:t>
            </a:r>
            <a:endParaRPr lang="fr-FR" sz="4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334</Words>
  <Application>Microsoft Office PowerPoint</Application>
  <PresentationFormat>Affichage à l'écran (4:3)</PresentationFormat>
  <Paragraphs>110</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Thème Office</vt:lpstr>
      <vt:lpstr>University of Blida 2 Faculty of Arts and Languages  Department of English   Module: Educational Psychology for Adolescents</vt:lpstr>
      <vt:lpstr>Outline:</vt:lpstr>
      <vt:lpstr>Introduction </vt:lpstr>
      <vt:lpstr>2. Adolescence  </vt:lpstr>
      <vt:lpstr>2. Adolescence  </vt:lpstr>
      <vt:lpstr>2. Adolescence  </vt:lpstr>
      <vt:lpstr>2. Adolescence  </vt:lpstr>
      <vt:lpstr>2.1. The Adolescent as a Person    </vt:lpstr>
      <vt:lpstr>2.1. The Adolescent as a Person    </vt:lpstr>
      <vt:lpstr>2.1. The Adolescent as a Person    </vt:lpstr>
      <vt:lpstr>2.1. The Adolescent as a Person    </vt:lpstr>
      <vt:lpstr>2.1. The Adolescent as a Person    </vt:lpstr>
      <vt:lpstr>2.1. The Adolescent as a Person    </vt:lpstr>
      <vt:lpstr>2.2. Characteristics of the Period of Adolescence</vt:lpstr>
      <vt:lpstr>2.2. Characteristics of the Period of Adolescence</vt:lpstr>
      <vt:lpstr>2.2. Characteristics of the Period of Adolescence</vt:lpstr>
      <vt:lpstr>2.2. Characteristics of the Period of Adolescence</vt:lpstr>
      <vt:lpstr>2.2. Characteristics of the Period of Adolescence</vt:lpstr>
      <vt:lpstr>2.3 Implication for Teachers  </vt:lpstr>
      <vt:lpstr>2.3 Implication for Teachers  </vt:lpstr>
      <vt:lpstr>2.3 Implication for Teachers  </vt:lpstr>
      <vt:lpstr>2.3 Implication for Teachers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PC2022</cp:lastModifiedBy>
  <cp:revision>17</cp:revision>
  <dcterms:created xsi:type="dcterms:W3CDTF">2021-01-09T19:45:23Z</dcterms:created>
  <dcterms:modified xsi:type="dcterms:W3CDTF">2023-01-03T13:44:29Z</dcterms:modified>
</cp:coreProperties>
</file>