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816" r:id="rId1"/>
  </p:sldMasterIdLst>
  <p:notesMasterIdLst>
    <p:notesMasterId r:id="rId33"/>
  </p:notesMasterIdLst>
  <p:sldIdLst>
    <p:sldId id="311" r:id="rId2"/>
    <p:sldId id="312" r:id="rId3"/>
    <p:sldId id="257" r:id="rId4"/>
    <p:sldId id="313" r:id="rId5"/>
    <p:sldId id="314" r:id="rId6"/>
    <p:sldId id="315" r:id="rId7"/>
    <p:sldId id="316" r:id="rId8"/>
    <p:sldId id="317" r:id="rId9"/>
    <p:sldId id="319" r:id="rId10"/>
    <p:sldId id="265" r:id="rId11"/>
    <p:sldId id="271" r:id="rId12"/>
    <p:sldId id="287" r:id="rId13"/>
    <p:sldId id="288" r:id="rId14"/>
    <p:sldId id="295" r:id="rId15"/>
    <p:sldId id="296" r:id="rId16"/>
    <p:sldId id="320" r:id="rId17"/>
    <p:sldId id="321" r:id="rId18"/>
    <p:sldId id="322" r:id="rId19"/>
    <p:sldId id="323" r:id="rId20"/>
    <p:sldId id="324" r:id="rId21"/>
    <p:sldId id="325" r:id="rId22"/>
    <p:sldId id="326" r:id="rId23"/>
    <p:sldId id="327" r:id="rId24"/>
    <p:sldId id="328" r:id="rId25"/>
    <p:sldId id="329" r:id="rId26"/>
    <p:sldId id="330" r:id="rId27"/>
    <p:sldId id="331" r:id="rId28"/>
    <p:sldId id="332" r:id="rId29"/>
    <p:sldId id="333" r:id="rId30"/>
    <p:sldId id="334" r:id="rId31"/>
    <p:sldId id="335" r:id="rId3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492" autoAdjust="0"/>
  </p:normalViewPr>
  <p:slideViewPr>
    <p:cSldViewPr>
      <p:cViewPr>
        <p:scale>
          <a:sx n="76" d="100"/>
          <a:sy n="76" d="100"/>
        </p:scale>
        <p:origin x="-116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ED2CA-C22F-44EF-A51F-47E4A814FBF5}" type="datetimeFigureOut">
              <a:rPr lang="fr-FR" smtClean="0"/>
              <a:pPr/>
              <a:t>30/11/2021</a:t>
            </a:fld>
            <a:endParaRPr lang="fr-FR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fr-FR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A7629D-0FE8-4B61-A984-D3DD745A9D1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186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/>
            <a:r>
              <a:rPr lang="ar-DZ" dirty="0" smtClean="0">
                <a:solidFill>
                  <a:srgbClr val="FF0000"/>
                </a:solidFill>
              </a:rPr>
              <a:t>ملخص</a:t>
            </a:r>
            <a:r>
              <a:rPr lang="ar-DZ" dirty="0" smtClean="0"/>
              <a:t>: ثورة صناعية جديدة مؤسسة على المعرفة إذن نتحدث عن اقتصاد المعرفة حيث التواصل </a:t>
            </a:r>
            <a:r>
              <a:rPr lang="ar-DZ" dirty="0" err="1" smtClean="0"/>
              <a:t>و</a:t>
            </a:r>
            <a:r>
              <a:rPr lang="ar-DZ" dirty="0" smtClean="0"/>
              <a:t> التعامل الاقتصادي  يحكمه العلم </a:t>
            </a:r>
            <a:r>
              <a:rPr lang="ar-DZ" dirty="0" err="1" smtClean="0"/>
              <a:t>و</a:t>
            </a:r>
            <a:r>
              <a:rPr lang="ar-DZ" dirty="0" smtClean="0"/>
              <a:t> التكنولوجيا.</a:t>
            </a:r>
            <a:endParaRPr lang="fr-FR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7629D-0FE8-4B61-A984-D3DD745A9D10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9A07734-5529-4944-9F68-6A552B1CF07F}" type="datetime1">
              <a:rPr lang="fr-FR" smtClean="0"/>
              <a:t>30/11/2021</a:t>
            </a:fld>
            <a:endParaRPr lang="fr-F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226C6CF-07AC-44FB-8685-F2654CBEC40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2609-6698-437D-A571-D101D9D0A65C}" type="datetime1">
              <a:rPr lang="fr-FR" smtClean="0"/>
              <a:t>30/11/2021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9F78-7060-4175-BDBE-8A5D07094C8B}" type="datetime1">
              <a:rPr lang="fr-FR" smtClean="0"/>
              <a:t>30/11/2021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466E-C87A-4152-997E-719D8B29638D}" type="datetime1">
              <a:rPr lang="fr-FR" smtClean="0"/>
              <a:t>30/11/2021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95B8-1A3E-4346-A0F7-F70C5587307E}" type="datetime1">
              <a:rPr lang="fr-FR" smtClean="0"/>
              <a:t>30/11/2021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40FD-7867-4E3A-A726-21A85D2CC739}" type="datetime1">
              <a:rPr lang="fr-FR" smtClean="0"/>
              <a:t>30/11/2021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188EA-835A-4EE1-8583-CF283ED86B2D}" type="datetime1">
              <a:rPr lang="fr-FR" smtClean="0"/>
              <a:t>30/11/2021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8EC56-351E-459E-A4B9-9F0DBF0CB0F1}" type="datetime1">
              <a:rPr lang="fr-FR" smtClean="0"/>
              <a:t>30/11/2021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3986-EC40-4A37-BDB1-155F421E6A2E}" type="datetime1">
              <a:rPr lang="fr-FR" smtClean="0"/>
              <a:t>30/11/2021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0EE7C-8FC1-479E-A4CA-85D7426D97BD}" type="datetime1">
              <a:rPr lang="fr-FR" smtClean="0"/>
              <a:t>30/11/2021</a:t>
            </a:fld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6BC44-64FE-44EB-8E92-66A2246E7EF6}" type="datetime1">
              <a:rPr lang="fr-FR" smtClean="0"/>
              <a:t>30/11/2021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E671506-21AF-46A0-96E3-3EDB5E5E8C19}" type="datetime1">
              <a:rPr lang="fr-FR" smtClean="0"/>
              <a:t>30/11/2021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226C6CF-07AC-44FB-8685-F2654CBEC4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commons.wikimedia.org/wiki/File:Explorer1.jpg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hyperlink" Target="https://commons.wikimedia.org/wiki/File:Installation_of_Explorer_1.jpg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ar-D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rtl="1">
              <a:buNone/>
            </a:pPr>
            <a:r>
              <a:rPr lang="ar-D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محاضرات الاستاذة بن عياش حدة   </a:t>
            </a:r>
          </a:p>
          <a:p>
            <a:pPr marL="0" indent="0" algn="ctr" rtl="1">
              <a:buNone/>
            </a:pPr>
            <a:endParaRPr lang="ar-D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rtl="1">
              <a:buNone/>
            </a:pPr>
            <a:r>
              <a:rPr lang="ar-D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السنة اولى ليسانس علوم انسانية   </a:t>
            </a:r>
          </a:p>
          <a:p>
            <a:pPr marL="0" indent="0" algn="ctr" rtl="1">
              <a:buNone/>
            </a:pPr>
            <a:r>
              <a:rPr lang="ar-D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السنة الدراسية </a:t>
            </a:r>
            <a:r>
              <a:rPr lang="ar-D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r>
              <a:rPr lang="ar-D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ar-D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fr-F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638070" y="1137518"/>
            <a:ext cx="78678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DZ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مدخل الى مجتمع المعلومات        </a:t>
            </a:r>
            <a:endParaRPr lang="fr-F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2447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332656"/>
            <a:ext cx="8208912" cy="6264696"/>
          </a:xfrm>
          <a:noFill/>
        </p:spPr>
        <p:txBody>
          <a:bodyPr>
            <a:normAutofit fontScale="62500" lnSpcReduction="20000"/>
          </a:bodyPr>
          <a:lstStyle/>
          <a:p>
            <a:pPr algn="r" rtl="1">
              <a:buNone/>
            </a:pPr>
            <a:endParaRPr lang="ar-DZ" sz="3600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يقول</a:t>
            </a:r>
            <a:r>
              <a:rPr lang="ar-DZ" sz="44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Paul Baran </a:t>
            </a:r>
            <a:r>
              <a:rPr lang="ar-D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4400" dirty="0" smtClean="0">
                <a:latin typeface="Arabic Typesetting" pitchFamily="66" charset="-78"/>
                <a:cs typeface="Arabic Typesetting" pitchFamily="66" charset="-78"/>
              </a:rPr>
              <a:t>:» </a:t>
            </a:r>
            <a:r>
              <a:rPr lang="ar-DZ" sz="4000" dirty="0">
                <a:latin typeface="Arabic Typesetting" pitchFamily="66" charset="-78"/>
                <a:cs typeface="Arabic Typesetting" pitchFamily="66" charset="-78"/>
              </a:rPr>
              <a:t>إن مسيرة التطور التكنولوجي يشبه بناء كاتيدرالية بحيث كل وافد جديد يضع حجرة على قمة ما أسسه السابقون و بالتالي كل واحد ممكن أن يقول انه أسس </a:t>
            </a:r>
            <a:r>
              <a:rPr lang="ar-DZ" sz="4000" dirty="0" err="1">
                <a:latin typeface="Arabic Typesetting" pitchFamily="66" charset="-78"/>
                <a:cs typeface="Arabic Typesetting" pitchFamily="66" charset="-78"/>
              </a:rPr>
              <a:t>الكاتيدرالية</a:t>
            </a:r>
            <a:r>
              <a:rPr lang="fr-FR" sz="40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.»</a:t>
            </a:r>
          </a:p>
          <a:p>
            <a:pPr algn="r" rtl="1">
              <a:buNone/>
            </a:pPr>
            <a:endParaRPr lang="ar-DZ" sz="3300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في</a:t>
            </a:r>
            <a:r>
              <a:rPr lang="ar-DZ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1985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4000" dirty="0">
                <a:latin typeface="Arabic Typesetting" pitchFamily="66" charset="-78"/>
                <a:cs typeface="Arabic Typesetting" pitchFamily="66" charset="-78"/>
              </a:rPr>
              <a:t>قررت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National Science Fondation 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(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NSF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)</a:t>
            </a:r>
            <a:r>
              <a:rPr lang="ar-DZ" sz="4000" dirty="0">
                <a:latin typeface="Arabic Typesetting" pitchFamily="66" charset="-78"/>
                <a:cs typeface="Arabic Typesetting" pitchFamily="66" charset="-78"/>
              </a:rPr>
              <a:t>إدماج</a:t>
            </a:r>
            <a:r>
              <a:rPr lang="ar-DZ" sz="4400" dirty="0">
                <a:latin typeface="Arabic Typesetting" pitchFamily="66" charset="-78"/>
                <a:cs typeface="Arabic Typesetting" pitchFamily="66" charset="-78"/>
              </a:rPr>
              <a:t>  </a:t>
            </a:r>
            <a:r>
              <a:rPr lang="fr-F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Arpanet</a:t>
            </a:r>
            <a:r>
              <a:rPr lang="ar-DZ" sz="44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4000" dirty="0">
                <a:latin typeface="Arabic Typesetting" pitchFamily="66" charset="-78"/>
                <a:cs typeface="Arabic Typesetting" pitchFamily="66" charset="-78"/>
              </a:rPr>
              <a:t>من اجل تشجيع تطوير شبكة مفتوحة لكل  رجال العلم و هي </a:t>
            </a:r>
            <a:r>
              <a:rPr lang="fr-F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NSFnet</a:t>
            </a:r>
            <a:r>
              <a:rPr lang="ar-DZ" sz="30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4000" dirty="0">
                <a:latin typeface="Arabic Typesetting" pitchFamily="66" charset="-78"/>
                <a:cs typeface="Arabic Typesetting" pitchFamily="66" charset="-78"/>
              </a:rPr>
              <a:t>الأخير تحول إلى </a:t>
            </a:r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r>
              <a:rPr lang="ar-DZ" sz="30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4600" dirty="0">
                <a:latin typeface="Arabic Typesetting" pitchFamily="66" charset="-78"/>
                <a:cs typeface="Arabic Typesetting" pitchFamily="66" charset="-78"/>
              </a:rPr>
              <a:t>منذ</a:t>
            </a:r>
            <a:r>
              <a:rPr lang="ar-DZ" sz="30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1988,</a:t>
            </a:r>
          </a:p>
          <a:p>
            <a:pPr algn="r" rtl="1">
              <a:buNone/>
            </a:pPr>
            <a:r>
              <a:rPr lang="ar-DZ" sz="4000" dirty="0">
                <a:latin typeface="Arabic Typesetting" pitchFamily="66" charset="-78"/>
                <a:cs typeface="Arabic Typesetting" pitchFamily="66" charset="-78"/>
              </a:rPr>
              <a:t>في</a:t>
            </a:r>
            <a:r>
              <a:rPr lang="ar-DZ" sz="20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1998</a:t>
            </a:r>
            <a:r>
              <a:rPr lang="ar-DZ" sz="2000" dirty="0">
                <a:latin typeface="Arabic Typesetting" pitchFamily="66" charset="-78"/>
                <a:cs typeface="Arabic Typesetting" pitchFamily="66" charset="-78"/>
              </a:rPr>
              <a:t>  </a:t>
            </a:r>
            <a:r>
              <a:rPr lang="ar-DZ" sz="4000" dirty="0">
                <a:latin typeface="Arabic Typesetting" pitchFamily="66" charset="-78"/>
                <a:cs typeface="Arabic Typesetting" pitchFamily="66" charset="-78"/>
              </a:rPr>
              <a:t>تم تحويل مسؤولية تنمية الانترنيت من </a:t>
            </a:r>
            <a:r>
              <a:rPr lang="fr-FR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NSF</a:t>
            </a:r>
            <a:r>
              <a:rPr lang="ar-DZ" sz="4000" dirty="0">
                <a:latin typeface="Arabic Typesetting" pitchFamily="66" charset="-78"/>
                <a:cs typeface="Arabic Typesetting" pitchFamily="66" charset="-78"/>
              </a:rPr>
              <a:t> إلى قسم التجارة و اندمج القطاع الخاص في الاستثمار في الانترنيت و ابتدأت الخدمات على المواقع</a:t>
            </a: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.</a:t>
            </a:r>
          </a:p>
          <a:p>
            <a:pPr algn="r" rtl="1">
              <a:buNone/>
            </a:pPr>
            <a:endParaRPr lang="ar-DZ" sz="3300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r>
              <a:rPr lang="ar-DZ" sz="4000" dirty="0">
                <a:latin typeface="Arabic Typesetting" pitchFamily="66" charset="-78"/>
                <a:cs typeface="Arabic Typesetting" pitchFamily="66" charset="-78"/>
              </a:rPr>
              <a:t>ثم انتشر إلى الجامعات تدريجيا فالإدارات الأمريكية ، يقول </a:t>
            </a: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Manuel</a:t>
            </a:r>
            <a:r>
              <a:rPr lang="fr-FR" sz="2600" dirty="0">
                <a:latin typeface="Arabic Typesetting" pitchFamily="66" charset="-78"/>
                <a:cs typeface="Arabic Typesetting" pitchFamily="66" charset="-78"/>
              </a:rPr>
              <a:t>  </a:t>
            </a:r>
            <a:r>
              <a:rPr lang="fr-F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Castells</a:t>
            </a:r>
            <a:r>
              <a:rPr lang="fr-FR" sz="26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3300" dirty="0">
                <a:latin typeface="Arabic Typesetting" pitchFamily="66" charset="-78"/>
                <a:cs typeface="Arabic Typesetting" pitchFamily="66" charset="-78"/>
              </a:rPr>
              <a:t>" </a:t>
            </a:r>
            <a:r>
              <a:rPr lang="ar-DZ" sz="4000" dirty="0">
                <a:latin typeface="Arabic Typesetting" pitchFamily="66" charset="-78"/>
                <a:cs typeface="Arabic Typesetting" pitchFamily="66" charset="-78"/>
              </a:rPr>
              <a:t>إن الانترنيت وليد </a:t>
            </a:r>
            <a:r>
              <a:rPr lang="fr-FR" sz="4000" dirty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*</a:t>
            </a:r>
            <a:r>
              <a:rPr lang="ar-DZ" sz="4000" dirty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4000" dirty="0">
                <a:latin typeface="Arabic Typesetting" pitchFamily="66" charset="-78"/>
                <a:cs typeface="Arabic Typesetting" pitchFamily="66" charset="-78"/>
              </a:rPr>
              <a:t>التيار التحرري (الفوضوي)  داخل المنظومة الجامعية و التي تمتد في اتجاهاتها إلى الآن فيما يسمى "البرمجيات الحرة" إذن كل التطورات التكنولوجية التي أوصلتنا إلى الانترنيت كانت مصممة و موظفة داخل المؤسسات الحكومية ،الجامعات أو مراكز البحث العمومية.</a:t>
            </a:r>
            <a:endParaRPr lang="fr-FR" sz="4000" dirty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endParaRPr lang="ar-DZ" sz="4000" dirty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None/>
            </a:pPr>
            <a:r>
              <a:rPr lang="fr-FR" sz="4400" dirty="0">
                <a:latin typeface="Arabic Typesetting" pitchFamily="66" charset="-78"/>
                <a:cs typeface="Arabic Typesetting" pitchFamily="66" charset="-78"/>
              </a:rPr>
              <a:t>                      </a:t>
            </a:r>
            <a:r>
              <a:rPr lang="fr-FR" sz="4000" dirty="0">
                <a:latin typeface="Arabic Typesetting" pitchFamily="66" charset="-78"/>
                <a:cs typeface="Arabic Typesetting" pitchFamily="66" charset="-78"/>
              </a:rPr>
              <a:t>                         </a:t>
            </a:r>
            <a:r>
              <a:rPr lang="fr-FR" sz="3200" dirty="0">
                <a:latin typeface="Arabic Typesetting" pitchFamily="66" charset="-78"/>
                <a:cs typeface="Arabic Typesetting" pitchFamily="66" charset="-78"/>
              </a:rPr>
              <a:t>                                                                </a:t>
            </a:r>
          </a:p>
          <a:p>
            <a:pPr algn="r" rtl="1">
              <a:buNone/>
            </a:pPr>
            <a:endParaRPr lang="fr-FR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11</a:t>
            </a:fld>
            <a:endParaRPr lang="fr-FR"/>
          </a:p>
        </p:txBody>
      </p:sp>
      <p:pic>
        <p:nvPicPr>
          <p:cNvPr id="5" name="anonymous_element_4" descr="Spoutnik 1 couleur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1175" y="1193006"/>
            <a:ext cx="5715000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عنصر نائب للمحتوى 5" descr="Spoutnik 2 : Laika"/>
          <p:cNvPicPr>
            <a:picLocks noGrp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3876" y="1877790"/>
            <a:ext cx="4262438" cy="362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عنصر نائب للمحتوى 4" descr="Spoutnik Signal photo"/>
          <p:cNvPicPr>
            <a:picLocks noGrp="1"/>
          </p:cNvPicPr>
          <p:nvPr>
            <p:ph sz="quarter" idx="1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781705" y="942974"/>
            <a:ext cx="3148013" cy="5129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عنصر نائب للمحتوى 8" descr="Description de cette image, également commentée ci-après">
            <a:hlinkClick r:id="rId2"/>
          </p:cNvPr>
          <p:cNvPicPr>
            <a:picLocks noGrp="1"/>
          </p:cNvPicPr>
          <p:nvPr>
            <p:ph sz="quarter" idx="13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58800" y="1571612"/>
            <a:ext cx="3683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عنصر نائب للمحتوى 6" descr="https://upload.wikimedia.org/wikipedia/commons/thumb/9/9d/Installation_of_Explorer_1.jpg/220px-Installation_of_Explorer_1.jpg">
            <a:hlinkClick r:id="rId4"/>
          </p:cNvPr>
          <p:cNvPicPr>
            <a:picLocks noGrp="1"/>
          </p:cNvPicPr>
          <p:nvPr>
            <p:ph sz="quarter" idx="14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5786446" y="1571612"/>
            <a:ext cx="271464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مستطيل 7"/>
          <p:cNvSpPr/>
          <p:nvPr/>
        </p:nvSpPr>
        <p:spPr>
          <a:xfrm>
            <a:off x="4355976" y="4211429"/>
            <a:ext cx="43204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Mise en place d'Explorer 1 sur son lanceur </a:t>
            </a:r>
            <a:r>
              <a:rPr lang="fr-F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Juno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1132198" y="4143380"/>
            <a:ext cx="1082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explorer 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285728"/>
            <a:ext cx="8533612" cy="6357982"/>
          </a:xfrm>
        </p:spPr>
        <p:txBody>
          <a:bodyPr>
            <a:normAutofit/>
          </a:bodyPr>
          <a:lstStyle/>
          <a:p>
            <a:pPr marL="742950" indent="-742950" algn="r" rtl="1">
              <a:buNone/>
            </a:pPr>
            <a:endParaRPr lang="ar-DZ" sz="3600" dirty="0" smtClean="0">
              <a:latin typeface="Arabic Typesetting" pitchFamily="66" charset="-78"/>
              <a:cs typeface="Arabic Typesetting" pitchFamily="66" charset="-78"/>
            </a:endParaRPr>
          </a:p>
          <a:p>
            <a:pPr marL="742950" indent="-742950" algn="r" rtl="1">
              <a:buNone/>
            </a:pPr>
            <a:r>
              <a:rPr lang="ar-DZ" dirty="0" smtClean="0">
                <a:solidFill>
                  <a:srgbClr val="C00000"/>
                </a:solidFill>
                <a:latin typeface="Arabic Typesetting" pitchFamily="66" charset="-78"/>
                <a:cs typeface="Arabic Typesetting" pitchFamily="66" charset="-78"/>
              </a:rPr>
              <a:t>3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. </a:t>
            </a:r>
            <a:r>
              <a:rPr lang="ar-DZ" sz="2800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مفهوم مجتمع المعلومات </a:t>
            </a:r>
            <a:endParaRPr lang="ar-DZ" sz="2800" b="1" dirty="0">
              <a:solidFill>
                <a:srgbClr val="FF0000"/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marL="742950" indent="-742950" algn="r" rtl="1">
              <a:buNone/>
            </a:pPr>
            <a:r>
              <a:rPr lang="ar-DZ" dirty="0" smtClean="0">
                <a:latin typeface="Arabic Typesetting" pitchFamily="66" charset="-78"/>
                <a:cs typeface="Arabic Typesetting" pitchFamily="66" charset="-78"/>
              </a:rPr>
              <a:t>«</a:t>
            </a:r>
            <a:r>
              <a:rPr lang="ar-DZ" sz="3200" dirty="0" smtClean="0">
                <a:latin typeface="Arabic Typesetting" pitchFamily="66" charset="-78"/>
                <a:cs typeface="Arabic Typesetting" pitchFamily="66" charset="-78"/>
              </a:rPr>
              <a:t>إن مجتمع المعلومات هو مجتمع جديد في كل جوانبه ، انه مجتمع الإبداع  والابتكار والاكتشافات العلمية المتواصلة </a:t>
            </a:r>
            <a:r>
              <a:rPr lang="ar-DZ" dirty="0" smtClean="0">
                <a:latin typeface="Arabic Typesetting" pitchFamily="66" charset="-78"/>
                <a:cs typeface="Arabic Typesetting" pitchFamily="66" charset="-78"/>
              </a:rPr>
              <a:t>«[ </a:t>
            </a:r>
            <a:r>
              <a:rPr lang="ar-DZ" sz="2000" dirty="0" smtClean="0">
                <a:latin typeface="Arabic Typesetting" pitchFamily="66" charset="-78"/>
                <a:cs typeface="Arabic Typesetting" pitchFamily="66" charset="-78"/>
              </a:rPr>
              <a:t>تعريف عبد اللطيف صوفي </a:t>
            </a:r>
            <a:r>
              <a:rPr lang="ar-DZ" dirty="0" smtClean="0">
                <a:latin typeface="Arabic Typesetting" pitchFamily="66" charset="-78"/>
                <a:cs typeface="Arabic Typesetting" pitchFamily="66" charset="-78"/>
              </a:rPr>
              <a:t>]</a:t>
            </a:r>
            <a:endParaRPr lang="fr-FR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r>
              <a:rPr lang="ar-DZ" dirty="0" smtClean="0">
                <a:latin typeface="Arabic Typesetting" pitchFamily="66" charset="-78"/>
                <a:cs typeface="Arabic Typesetting" pitchFamily="66" charset="-78"/>
              </a:rPr>
              <a:t>«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مجتمع المعلومات هو مجتمع تتاح فيه الاتصالات العالمية و تنتج  فيه المعلومات بكميات ضخمة كما توزع توزيعا واسعا  و التي تصبح فيه المعلومات  لها تأثيرا على الاقتصاد</a:t>
            </a:r>
            <a:r>
              <a:rPr lang="ar-DZ" dirty="0" smtClean="0">
                <a:latin typeface="Arabic Typesetting" pitchFamily="66" charset="-78"/>
                <a:cs typeface="Arabic Typesetting" pitchFamily="66" charset="-78"/>
              </a:rPr>
              <a:t> .»</a:t>
            </a:r>
            <a:r>
              <a:rPr lang="fr-FR" dirty="0" smtClean="0">
                <a:latin typeface="Arabic Typesetting" pitchFamily="66" charset="-78"/>
                <a:cs typeface="Arabic Typesetting" pitchFamily="66" charset="-78"/>
              </a:rPr>
              <a:t>  </a:t>
            </a:r>
            <a:r>
              <a:rPr lang="ar-DZ" dirty="0" smtClean="0">
                <a:latin typeface="Arabic Typesetting" pitchFamily="66" charset="-78"/>
                <a:cs typeface="Arabic Typesetting" pitchFamily="66" charset="-78"/>
              </a:rPr>
              <a:t>[</a:t>
            </a:r>
            <a:r>
              <a:rPr lang="ar-SA" sz="2000" dirty="0" smtClean="0">
                <a:latin typeface="Arabic Typesetting" pitchFamily="66" charset="-78"/>
                <a:cs typeface="Arabic Typesetting" pitchFamily="66" charset="-78"/>
              </a:rPr>
              <a:t>الشامي ،احمد محمد  ، حسب الله ،سيد . الموسوعة العربية لمصطلحات علوم المكتبات </a:t>
            </a:r>
            <a:r>
              <a:rPr lang="ar-SA" sz="2000" dirty="0" err="1" smtClean="0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SA" sz="2000" dirty="0" smtClean="0">
                <a:latin typeface="Arabic Typesetting" pitchFamily="66" charset="-78"/>
                <a:cs typeface="Arabic Typesetting" pitchFamily="66" charset="-78"/>
              </a:rPr>
              <a:t> المعلومات  </a:t>
            </a:r>
            <a:r>
              <a:rPr lang="ar-SA" sz="2000" dirty="0" err="1" smtClean="0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SA" sz="2000" dirty="0" smtClean="0">
                <a:latin typeface="Arabic Typesetting" pitchFamily="66" charset="-78"/>
                <a:cs typeface="Arabic Typesetting" pitchFamily="66" charset="-78"/>
              </a:rPr>
              <a:t> الحاسبات . القاهرة: المكتبة الأكاديمية ،</a:t>
            </a:r>
            <a:r>
              <a:rPr lang="ar-S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2001. ص</a:t>
            </a:r>
            <a:r>
              <a:rPr lang="ar-SA" sz="2000" dirty="0" smtClean="0">
                <a:latin typeface="Arabic Typesetting" pitchFamily="66" charset="-78"/>
                <a:cs typeface="Arabic Typesetting" pitchFamily="66" charset="-78"/>
              </a:rPr>
              <a:t>.</a:t>
            </a:r>
            <a:r>
              <a:rPr lang="ar-S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1297</a:t>
            </a:r>
            <a:r>
              <a:rPr lang="ar-SA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000" dirty="0" smtClean="0">
                <a:latin typeface="Arabic Typesetting" pitchFamily="66" charset="-78"/>
                <a:cs typeface="Arabic Typesetting" pitchFamily="66" charset="-78"/>
              </a:rPr>
              <a:t>]</a:t>
            </a:r>
            <a:endParaRPr lang="fr-FR" sz="2000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r>
              <a:rPr lang="ar-DZ" sz="2600" dirty="0" smtClean="0">
                <a:latin typeface="Arabic Typesetting" pitchFamily="66" charset="-78"/>
                <a:cs typeface="Arabic Typesetting" pitchFamily="66" charset="-78"/>
              </a:rPr>
              <a:t>«</a:t>
            </a:r>
            <a:r>
              <a:rPr lang="ar-DZ" sz="3200" dirty="0" smtClean="0">
                <a:latin typeface="Arabic Typesetting" pitchFamily="66" charset="-78"/>
                <a:cs typeface="Arabic Typesetting" pitchFamily="66" charset="-78"/>
              </a:rPr>
              <a:t>المجتمع 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الذي يعتمد في تطوره  و نموه بصورة  رئيسية  على المعلومات و الحاسبات  الآلية  و شبكات الاتصال ،أي انه  يعتمد على ما يسميه البعض بالتكنولوجيا الفكرية . تلك التي تضم سلعا و خدمات جديدة  مع التزايد المستمر للقوة العاملة المعلوماتية التي تقوم بإنتاج  و تجهيز و معالجة و نشر و توزيع و تسويق هذه السلع و </a:t>
            </a:r>
            <a:r>
              <a:rPr lang="ar-DZ" sz="3200" dirty="0" smtClean="0">
                <a:latin typeface="Arabic Typesetting" pitchFamily="66" charset="-78"/>
                <a:cs typeface="Arabic Typesetting" pitchFamily="66" charset="-78"/>
              </a:rPr>
              <a:t>الخدمات</a:t>
            </a:r>
            <a:r>
              <a:rPr lang="ar-DZ" sz="2600" dirty="0" smtClean="0">
                <a:latin typeface="Arabic Typesetting" pitchFamily="66" charset="-78"/>
                <a:cs typeface="Arabic Typesetting" pitchFamily="66" charset="-78"/>
              </a:rPr>
              <a:t>»</a:t>
            </a:r>
            <a:r>
              <a:rPr lang="ar-SA" sz="28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SA" sz="2000" dirty="0">
                <a:latin typeface="Arabic Typesetting" pitchFamily="66" charset="-78"/>
                <a:cs typeface="Arabic Typesetting" pitchFamily="66" charset="-78"/>
              </a:rPr>
              <a:t>متولي ، ناريمان إسماعيل . اقتصاديات المعلومات .القاهرة :المكتبة الأكاديمية ،1995. ص</a:t>
            </a:r>
            <a:r>
              <a:rPr lang="ar-DZ" sz="2000" dirty="0">
                <a:latin typeface="Arabic Typesetting" pitchFamily="66" charset="-78"/>
                <a:cs typeface="Arabic Typesetting" pitchFamily="66" charset="-78"/>
              </a:rPr>
              <a:t>  ص</a:t>
            </a:r>
            <a:r>
              <a:rPr lang="ar-SA" sz="2000" dirty="0" smtClean="0">
                <a:latin typeface="Arabic Typesetting" pitchFamily="66" charset="-78"/>
                <a:cs typeface="Arabic Typesetting" pitchFamily="66" charset="-78"/>
              </a:rPr>
              <a:t>.27-28</a:t>
            </a:r>
            <a:r>
              <a:rPr lang="ar-DZ" sz="2000" dirty="0">
                <a:latin typeface="Arabic Typesetting" pitchFamily="66" charset="-78"/>
                <a:cs typeface="Arabic Typesetting" pitchFamily="66" charset="-78"/>
              </a:rPr>
              <a:t> ]</a:t>
            </a:r>
            <a:endParaRPr lang="fr-FR" sz="2000" dirty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endParaRPr lang="fr-FR" sz="3600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endParaRPr lang="fr-FR" sz="36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764704"/>
            <a:ext cx="8208912" cy="5832648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Gurnsey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3600" dirty="0" smtClean="0">
                <a:latin typeface="Arabic Typesetting" pitchFamily="66" charset="-78"/>
                <a:cs typeface="Arabic Typesetting" pitchFamily="66" charset="-78"/>
              </a:rPr>
              <a:t>و يعرفه </a:t>
            </a:r>
          </a:p>
          <a:p>
            <a:pPr algn="r">
              <a:buNone/>
            </a:pPr>
            <a:r>
              <a:rPr lang="ar-DZ" sz="3600" dirty="0" smtClean="0">
                <a:latin typeface="Arabic Typesetting" pitchFamily="66" charset="-78"/>
                <a:cs typeface="Arabic Typesetting" pitchFamily="66" charset="-78"/>
              </a:rPr>
              <a:t>" 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مفهوم مجتمع المعلومات يعني التحول من مجتمع صناعي إلى مجتمع معلوماتي حيث المعلومات  في مختف أشكالها و أنواعها هي القوة الدافعة و المسيطرة ".</a:t>
            </a:r>
          </a:p>
          <a:p>
            <a:pPr algn="r" rtl="1">
              <a:buNone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Gurnsey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, John .Information society In :International encyclopedia of information and library science . London;Routeledge,1977. p.218</a:t>
            </a:r>
            <a:endParaRPr lang="ar-D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None/>
            </a:pP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itchFamily="66" charset="-78"/>
              </a:rPr>
              <a:t>و يقول </a:t>
            </a:r>
            <a:r>
              <a:rPr lang="fr-F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Castelles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:" إن مجتمع المعلومات يمكن وصفه بأنه تدفق و انسياب </a:t>
            </a:r>
            <a:r>
              <a:rPr lang="en-US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flow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للمعلومات يتم من خلال شبكات المنظمات  و المؤسسات و هذا التدفق و الانسياب يمثل سلسلة صادقة و مكررة و مبرمجة من التبادل و التفاعل بين الفضاءات المادية (الفيزيقية) غير المتصلة و المستغلة  من طرف المؤثرات  الاجتماعية في المنظمات الرسمية  و المؤسسات الاجتماعية</a:t>
            </a:r>
            <a:r>
              <a:rPr lang="ar-DZ" sz="3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".</a:t>
            </a:r>
          </a:p>
          <a:p>
            <a:pPr rtl="1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Castells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Manuel . the Net and the self working for critical theory of the information society critique of anthropology . vol.16,n°1,1977. pp.9 - 38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None/>
            </a:pPr>
            <a:endParaRPr lang="fr-FR" sz="2000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endParaRPr lang="fr-FR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692696"/>
            <a:ext cx="8136904" cy="5688632"/>
          </a:xfrm>
        </p:spPr>
        <p:txBody>
          <a:bodyPr>
            <a:normAutofit/>
          </a:bodyPr>
          <a:lstStyle/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وقع جدل كبير حول صفة " المعلومات" فهناك من يرى أن "المعرفة أرقى" من المعلومات )مفهوم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غامض و شاسع( كاليونسكو و الكاتب السياسي محمد السيد سعيد و غيرهم و مصطلح المعلومات رُوج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له علماء المستقبليات منذ السبعينات من القرن 21 و علماء الاقتصاد و الاجتماع .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هناك من الباحثين فضّل الاثنين " مجتمع المعلومات و المعرفة " و جرت تسميات عديدة و مختلفة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كل واحدة تنتسب إلى حدث أو تقنية ) المعلوماتية / الشبكة/الحواسيب ( معينة فنجد التسميات التالية:</a:t>
            </a:r>
          </a:p>
          <a:p>
            <a:pPr marL="68580" indent="0" algn="r" rtl="1">
              <a:buNone/>
            </a:pPr>
            <a:r>
              <a:rPr lang="ar-DZ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مجتمع المعلوماتية / المجتمع الشبكي / المجتمع الكوني / المجتمع المبرمج / المجتمع ألمعلوماتي /</a:t>
            </a:r>
          </a:p>
          <a:p>
            <a:pPr marL="68580" indent="0" algn="r" rtl="1">
              <a:buNone/>
            </a:pPr>
            <a:r>
              <a:rPr lang="ar-DZ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الموجة الثالثة / القرية الصغيرة / مجتمع المعرفة / مجتمع الاتصالات / المجتمع ما بعد الصناعي /</a:t>
            </a:r>
          </a:p>
          <a:p>
            <a:pPr marL="68580" indent="0" algn="r" rtl="1">
              <a:buNone/>
            </a:pPr>
            <a:r>
              <a:rPr lang="ar-DZ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مجتمع الترفيه /مجتمع ما بعد العصرنة.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لكن الأكثر شيوعا : " </a:t>
            </a:r>
            <a:r>
              <a:rPr lang="ar-DZ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مجتمع المعلومات"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خاصة و أن هذه التسمية تبنتها القمة العالمية في كل من</a:t>
            </a:r>
          </a:p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جنيف2003 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تونس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2005 بحيث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جعلت يوم 17 ماي يوم عالمي لمجتمع المعلومات</a:t>
            </a:r>
            <a:r>
              <a:rPr lang="ar-DZ" dirty="0"/>
              <a:t>.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55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620688"/>
            <a:ext cx="7992888" cy="5832648"/>
          </a:xfrm>
        </p:spPr>
        <p:txBody>
          <a:bodyPr>
            <a:normAutofit fontScale="77500" lnSpcReduction="20000"/>
          </a:bodyPr>
          <a:lstStyle/>
          <a:p>
            <a:pPr marL="68580" indent="0" algn="r" rtl="1">
              <a:buNone/>
            </a:pPr>
            <a:r>
              <a:rPr lang="ar-DZ" sz="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اما الهيئات و المؤسسات او التنظيمات ذات الصلة بموضوع مجتمع المعلومات:</a:t>
            </a:r>
          </a:p>
          <a:p>
            <a:pPr marL="68580" indent="0" algn="r" rtl="1">
              <a:buNone/>
            </a:pP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الاتحاد الدولي للاتصالات 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UIT / ITU</a:t>
            </a:r>
          </a:p>
          <a:p>
            <a:pPr marL="68580" indent="0" algn="r" rtl="1">
              <a:buNone/>
            </a:pP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اليونسكو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UNESCO</a:t>
            </a:r>
          </a:p>
          <a:p>
            <a:pPr marL="68580" indent="0" algn="r" rtl="1">
              <a:buNone/>
            </a:pP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الاتحاد الاوروبي 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UE</a:t>
            </a:r>
          </a:p>
          <a:p>
            <a:pPr marL="68580" indent="0" algn="r" rtl="1">
              <a:buNone/>
            </a:pP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منظمة التجارة و التنمية الاقتصادية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OCDE</a:t>
            </a:r>
          </a:p>
          <a:p>
            <a:pPr marL="68580" indent="0" algn="r" rtl="1">
              <a:buNone/>
            </a:pP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هيئة الامم المتحدة 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ONU</a:t>
            </a:r>
          </a:p>
          <a:p>
            <a:pPr marL="68580" indent="0" algn="r" rtl="1">
              <a:buNone/>
            </a:pP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الجمعية العامة للأمم المتحدة</a:t>
            </a:r>
          </a:p>
          <a:p>
            <a:pPr marL="68580" indent="0" algn="r" rtl="1">
              <a:buNone/>
            </a:pPr>
            <a:r>
              <a:rPr lang="ar-DZ" sz="40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كذلك نجد المفكرين في موضوع مجتمع المعلومات:</a:t>
            </a:r>
          </a:p>
          <a:p>
            <a:pPr marL="68580" indent="0" algn="r" rtl="1">
              <a:buNone/>
            </a:pP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Michel </a:t>
            </a:r>
            <a:r>
              <a:rPr lang="fr-FR" sz="3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Saloff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Manuel </a:t>
            </a:r>
            <a:r>
              <a:rPr lang="fr-FR" sz="3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Castells</a:t>
            </a:r>
            <a:endParaRPr lang="fr-FR" sz="3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68580" indent="0" algn="r" rtl="1">
              <a:buNone/>
            </a:pP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Alvin </a:t>
            </a:r>
            <a:r>
              <a:rPr lang="fr-FR" sz="3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Toffler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Peter </a:t>
            </a:r>
            <a:r>
              <a:rPr lang="fr-FR" sz="3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Dahlgreen</a:t>
            </a:r>
            <a:endParaRPr lang="fr-FR" sz="3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68580" indent="0" algn="r" rtl="1">
              <a:buNone/>
            </a:pPr>
            <a:r>
              <a:rPr lang="fr-FR" sz="3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Laurrence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3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Lessig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3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Joel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de Rosnay</a:t>
            </a:r>
          </a:p>
          <a:p>
            <a:pPr marL="68580" indent="0" algn="r" rtl="1">
              <a:buNone/>
            </a:pP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Dominique </a:t>
            </a:r>
            <a:r>
              <a:rPr lang="fr-FR" sz="3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Wolton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Pierre </a:t>
            </a:r>
            <a:r>
              <a:rPr lang="fr-FR" sz="3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Musso</a:t>
            </a:r>
            <a:endParaRPr lang="fr-FR" sz="3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68580" indent="0" algn="r" rtl="1">
              <a:buNone/>
            </a:pP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Bernard Benhamou Howard </a:t>
            </a:r>
            <a:r>
              <a:rPr lang="fr-FR" sz="3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Fheingold</a:t>
            </a:r>
            <a:endParaRPr lang="fr-FR" sz="3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68580" indent="0" algn="r" rtl="1">
              <a:buNone/>
            </a:pPr>
            <a:r>
              <a:rPr lang="fr-FR" sz="3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Yoneji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3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Masuda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Chris Anderson + Alban </a:t>
            </a:r>
            <a:r>
              <a:rPr lang="fr-FR" sz="3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Martin</a:t>
            </a:r>
            <a:endParaRPr lang="fr-FR" sz="3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6405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764704"/>
            <a:ext cx="8145469" cy="5688632"/>
          </a:xfrm>
        </p:spPr>
        <p:txBody>
          <a:bodyPr>
            <a:normAutofit/>
          </a:bodyPr>
          <a:lstStyle/>
          <a:p>
            <a:pPr marL="68580" indent="0" algn="r" rtl="1">
              <a:buNone/>
            </a:pPr>
            <a:r>
              <a:rPr lang="ar-DZ" sz="3000" b="1" dirty="0" smtClean="0">
                <a:solidFill>
                  <a:srgbClr val="C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4. نظريات </a:t>
            </a:r>
            <a:r>
              <a:rPr lang="ar-DZ" sz="3000" b="1" dirty="0">
                <a:solidFill>
                  <a:srgbClr val="C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مجتمع المعلومات</a:t>
            </a:r>
          </a:p>
          <a:p>
            <a:pPr marL="68580" indent="0" algn="r" rtl="1">
              <a:buNone/>
            </a:pP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لقد حضي مجتمع المعلومات بالعديد من الد ا </a:t>
            </a:r>
            <a:r>
              <a:rPr lang="ar-DZ" sz="3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رسات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و النقاشات جاءت من تخصصات مختلفة كانت</a:t>
            </a:r>
          </a:p>
          <a:p>
            <a:pPr marL="68580" indent="0" algn="r" rtl="1">
              <a:buNone/>
            </a:pP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أغلبيتها من علم الاجتماع و الاقتصاد ثم تكنولوجيا المعلومات و الاتصال أو بالأصح علم المعلومات.</a:t>
            </a:r>
          </a:p>
          <a:p>
            <a:pPr marL="68580" indent="0" algn="r" rtl="1">
              <a:buNone/>
            </a:pP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كما برزت تيا ا رت فكرية تنبأت به انطلاقا من رؤاها المستقبلية المستندة إلى معطيات تاريخية و</a:t>
            </a:r>
          </a:p>
          <a:p>
            <a:pPr marL="68580" indent="0" algn="r" rtl="1">
              <a:buNone/>
            </a:pP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اجتماعية و علمية كلً من جهته ستتضح فيما يلي ضمن نظريات متعددة تفسر لنا مفهوم مجتمع</a:t>
            </a:r>
          </a:p>
          <a:p>
            <a:pPr marL="68580" indent="0" algn="r" rtl="1">
              <a:buNone/>
            </a:pP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المعلومات من زوايا متعددة لتتأكد أن هذا الموضوع بدأت معالمه منذ النصف الثاني من القرن الماضي</a:t>
            </a:r>
          </a:p>
          <a:p>
            <a:pPr marL="68580" indent="0" algn="r" rtl="1">
              <a:buNone/>
            </a:pP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انه مشروع حضاري سيمس العالم بأكمله و لكن من يحمل ال ا رية جهة واضحة ،فالنظريات التي</a:t>
            </a:r>
          </a:p>
          <a:p>
            <a:pPr marL="68580" indent="0" algn="r" rtl="1">
              <a:buNone/>
            </a:pP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عرفت به هي</a:t>
            </a:r>
            <a:r>
              <a:rPr lang="ar-DZ" dirty="0"/>
              <a:t>: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07307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836712"/>
            <a:ext cx="8208911" cy="5616624"/>
          </a:xfrm>
        </p:spPr>
        <p:txBody>
          <a:bodyPr>
            <a:normAutofit lnSpcReduction="10000"/>
          </a:bodyPr>
          <a:lstStyle/>
          <a:p>
            <a:pPr marL="68580" indent="0" algn="r" rtl="1">
              <a:buNone/>
            </a:pPr>
            <a:r>
              <a:rPr lang="ar-DZ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1)  النظرية الاقتصادية</a:t>
            </a:r>
            <a:endParaRPr lang="ar-DZ" sz="28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جوهر هذه النظرية هو كون المعلومة سلعة و مادة يُجّر من و ا </a:t>
            </a:r>
            <a:r>
              <a:rPr lang="ar-DZ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رئها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الأرباح بحيث يستفيد كل من منتجيها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موزعيها و مصنعيها عائدا ماليا. ومادية المعلومة تتمثل في الشكل المادي الذي تتاح فيه: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الكتاب/المجلة/الصحيفة/قاعدة بيانات أو النفاذ إليها و الدفع يكون مباشرة أو بوسيط ،أيضا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باستخدام عوائد </a:t>
            </a:r>
            <a:r>
              <a:rPr lang="ar-DZ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الض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 رئب مقابل خدمات للمجتمع ككل . لقد بدأ الاقتصاديون الاهتمام بالمعلومات في بداية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النصف الثاني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 القرن 21 فقد وجدوا أن المعلومات و المعرفة تدعم بشكل أساسي كثير من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الأنشطة الاقتصادية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الاجتماعية المهمة مثل التعليم و البحث و النشر و البث و الإذاعة</a:t>
            </a:r>
            <a:r>
              <a:rPr lang="ar-DZ" dirty="0" smtClean="0"/>
              <a:t>.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لقد كرّس </a:t>
            </a:r>
            <a:r>
              <a:rPr lang="fr-FR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Fritz </a:t>
            </a:r>
            <a:r>
              <a:rPr lang="fr-FR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Muclup</a:t>
            </a:r>
            <a:r>
              <a:rPr lang="fr-FR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معظم حياته المهنية لتقدير حجم صناعات المعلومات و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نموها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</a:t>
            </a:r>
            <a:r>
              <a:rPr lang="ar-DZ" sz="3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كانت أول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محاولة في أواخر الخمسينات و أوائل الستينات من القرن 21 " إنتاج و توزيع المعرفة في الولايات</a:t>
            </a:r>
          </a:p>
          <a:p>
            <a:pPr marL="68580" indent="0" algn="r" rtl="1">
              <a:buNone/>
            </a:pP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المتحدة الأمريكية 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the production and distribution of </a:t>
            </a:r>
            <a:r>
              <a:rPr lang="fr-FR" sz="3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knowledge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in the United States of </a:t>
            </a:r>
            <a:r>
              <a:rPr lang="fr-FR" sz="3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America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الذي نشر عام 1962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كان أول علامة بارزة في د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را </a:t>
            </a:r>
            <a:r>
              <a:rPr lang="ar-DZ" sz="28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سة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التغيرات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الاقتصادية التي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خلقت مجتمع المعلومات.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892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332656"/>
            <a:ext cx="8280920" cy="6408712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مقدمـــة </a:t>
            </a:r>
          </a:p>
          <a:p>
            <a:pPr marL="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عرفت الانسانية محطات  حاسمة في تطورها عبر الازمنة و الاماكن فكل حضارة كان موقعها الجغرافي و سكانها الذين صنعوها ، فحضارتي وادي الرافدين و نهر النيل قامتا على ضفاف الانهار و الاودية حيث الارض الخصبة و الماء و الشمس كما قدم لنا الاغريق الابجديات الاولى للعلوم و المعرفة و أدخلت الانسانية في الانجازات العلمية العظيمة حمل مشعلها الرومان و الفرس و المسلمون فأوروبا.</a:t>
            </a:r>
          </a:p>
          <a:p>
            <a:pPr marL="0" indent="0" algn="r" rtl="1">
              <a:buNone/>
            </a:pPr>
            <a:endParaRPr lang="ar-DZ" sz="28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اتفق علماء الاجتماع و التاريخ و الاقتصاد  على ترتيب مجتمعات هذا التطور البشري كما يلي: </a:t>
            </a:r>
            <a:r>
              <a:rPr lang="ar-DZ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المجتمع الزراعي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- المجتمع </a:t>
            </a:r>
            <a:r>
              <a:rPr lang="ar-DZ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الصناعي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– المجتمع </a:t>
            </a:r>
            <a:r>
              <a:rPr lang="ar-DZ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المعلوماتي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، هذا الاخير الذي نعيشه اليوم مختلف تماما عن سابقيه حيث تسيطر صناعة المعلومات على الاقتصاد و السياسة و الحياة الاجتماعية ككل ، الزر يتحكم في الآلة ، الطائرة ،التلفاز، معظم الاجهزة الصناعية تشتغل بالزر و التحكم عن بعد انها فلسفة القيادة و السيادة .</a:t>
            </a:r>
          </a:p>
          <a:p>
            <a:pPr marL="457200" indent="-457200" algn="r" rtl="1">
              <a:buAutoNum type="arabicPeriod"/>
            </a:pPr>
            <a:r>
              <a:rPr lang="ar-DZ" sz="2800" b="1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التطور التاريخي للاقتصاد المعرفي ( من الثورة الصناعية الى الثورة المعلوماتية)</a:t>
            </a:r>
          </a:p>
          <a:p>
            <a:pPr marL="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ربط خبراء الاقتصاد الثورة الصناعية بحدثين مهمين في تاريخ الانسانية و هما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السكة الحديدية في القرن 19 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DZ" dirty="0" smtClean="0"/>
              <a:t>1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1657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832648"/>
          </a:xfrm>
        </p:spPr>
        <p:txBody>
          <a:bodyPr>
            <a:normAutofit/>
          </a:bodyPr>
          <a:lstStyle/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قسّم </a:t>
            </a:r>
            <a:r>
              <a:rPr lang="ar-DZ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ماكلوب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قطاع صناعة المعلومات إلى 5 مجموعات )التي تنقسم بدورها إلى 51 مجموعة فرعية( :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1 . التعليم مثل المدارس الكليات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المكتبات</a:t>
            </a:r>
            <a:endParaRPr lang="ar-DZ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2. وسائل الاتصال مثل ال ا </a:t>
            </a:r>
            <a:r>
              <a:rPr lang="ar-DZ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رديو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التلفزيون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الإعلان</a:t>
            </a:r>
            <a:endParaRPr lang="ar-DZ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3. آلات المعلومات مثل عتاد الحاسوب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4. خدمات المعلومات مثل القانون التامين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الطب</a:t>
            </a:r>
            <a:endParaRPr lang="ar-DZ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5 . أنشطة معلوماتية مثل البحث و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التطوير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كما وّضّح مساهمة كل واحدة في الناتج الإجمالي القومي و استخلص أن أكثر من 31 % من الاقتصاد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الأمريكي في أواخر الخمسينات متعلق بالمعرفة .و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يمثل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اكبر من 41 % من القوى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العاملة.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بعد 15 سنة جاء خبير اقتصادي أمريكي آخر هو مارك بو ا رت 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Marc </a:t>
            </a:r>
            <a:r>
              <a:rPr lang="fr-FR" sz="28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Porat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لينطلق من حيث انتهى</a:t>
            </a:r>
          </a:p>
          <a:p>
            <a:pPr marL="68580" indent="0" algn="r" rtl="1">
              <a:buNone/>
            </a:pPr>
            <a:r>
              <a:rPr lang="ar-DZ" sz="28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ماكلوب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لقد قسّم قطاع المعلومات إلى </a:t>
            </a:r>
            <a:r>
              <a:rPr lang="ar-DZ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إثنين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 2 (: قطاع معلوماتي أولي و قطاع معلوماتي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ثانوي.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22051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92696"/>
            <a:ext cx="8136904" cy="5760640"/>
          </a:xfrm>
        </p:spPr>
        <p:txBody>
          <a:bodyPr>
            <a:noAutofit/>
          </a:bodyPr>
          <a:lstStyle/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فقد ركّز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على مسالة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قيام الاقتصاد على المعرفة ما يعرف الآن باقتصاد المعرفة و توصل إلى أن أكثر من 46 %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 الناتج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الإجمالي القومي للولايات المتحدة يأتي من قطاع المعلومات و أن حوالي 51% من القوى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العاملة في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الولايات المتحدة ألأمريكية تنتمي إلى اقتصاد أو قطاع المعلومات في حوالي منتصف السبعينات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 القرن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21 لقد ميّز بو ا رت بين 5 مجالات للنشاط الاقتصادي هي: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1( إنتاج المعلومات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2 ( توزيع المعلومات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3( معالجة تعاملات أو إجراءات المعلومات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4 ( معدات و برمجيات المعلومات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5 ( التسهيلات الداعمة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إذن يتكون القطاع الأول من أنشطة التي تولد المعرفة و تنقلها للآخرين و هي كل ما يتعلق بالبحث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التطوير و التعليم و النشر و المكتبات و الاتصالات عن بعد .أما القطاع الثانوي فقد وضع بو ا رت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42648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692696"/>
            <a:ext cx="8136904" cy="5760640"/>
          </a:xfrm>
        </p:spPr>
        <p:txBody>
          <a:bodyPr>
            <a:normAutofit lnSpcReduction="10000"/>
          </a:bodyPr>
          <a:lstStyle/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أنشطة مشابهة لما في القطاع الأول و لكنها تحدث داخل منظمة ما مثل تدريب العاملين أو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أنشطة داعمة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في القطاع الأول مثل الخدمات الإدارية</a:t>
            </a:r>
            <a:r>
              <a:rPr lang="ar-DZ" dirty="0"/>
              <a:t> </a:t>
            </a:r>
            <a:r>
              <a:rPr lang="ar-DZ" dirty="0" smtClean="0"/>
              <a:t>.</a:t>
            </a:r>
          </a:p>
          <a:p>
            <a:pPr marL="68580" indent="0" algn="r" rtl="1">
              <a:buNone/>
            </a:pPr>
            <a:r>
              <a:rPr lang="ar-DZ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2) النظرية </a:t>
            </a:r>
            <a:r>
              <a:rPr lang="ar-DZ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التكنولوجية </a:t>
            </a:r>
            <a:r>
              <a:rPr lang="ar-DZ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( </a:t>
            </a:r>
            <a:r>
              <a:rPr lang="ar-DZ" sz="28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يونجي</a:t>
            </a:r>
            <a:r>
              <a:rPr lang="ar-DZ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28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ماسودا</a:t>
            </a:r>
            <a:r>
              <a:rPr lang="ar-DZ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)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هي نظرية </a:t>
            </a:r>
            <a:r>
              <a:rPr lang="ar-DZ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يونجي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ماسودا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الخبير الياباني في الحواسيب فقد كان منغمسا في صناعة الحواسيب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اليابانية في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السبعينات و الثمانينات من القرن 21 و كان جوهر أ ريه أن الحاسبات قد غيّرت كل شيء . فرؤيته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تتمثل في كون التغير التكنولوجي هو من يقود التغير الاجتماعي و الاقتصادي و قد بيّن أن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مجتمع المعلومات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هو مجتمع تحول فيه الاقتصاد بواسطة تكنولوجيا المعلومات فهو يرى أن الحاسبات قد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غيّرت كل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شيء عن طريق إتاحة طرق جديدة للعمل و الحياة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 تتضح و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تتأكد هذه الرؤية في ظهور تلك الأجيال من الحاسبات مع تنوع و تطور أنظمة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الاختزال و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التحليل و التوصيل للمعلومات فقد أدت إلى إحداث تغيير في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لأنشطة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التي وصفها كل من بو ا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رت و </a:t>
            </a:r>
            <a:r>
              <a:rPr lang="ar-DZ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ماكلوب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كما أُتيحت الحاسبات الأولى في أوائل الخمسينات من القرن 21 تبعتْها حاسبات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تؤدي أعمالها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بسرعة أكبر و لعل الحاسب الشخصي أهم إبداع في هذا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المجال ثم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يأتي انتشار الانترنيت خارج العالم الأكاديمي حوالي 1991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من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ثم أصبحت الشبكة العنكبوتية في متناول الجميع منذ منتصف التسعينات من القرن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20 .</a:t>
            </a:r>
            <a:endParaRPr lang="fr-FR" sz="28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99115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760640"/>
          </a:xfrm>
        </p:spPr>
        <p:txBody>
          <a:bodyPr>
            <a:normAutofit/>
          </a:bodyPr>
          <a:lstStyle/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امتدت التكنولوجيا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الرقمية إلى الحياة اليومية في المنزل و المكتب في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10 سنوات .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لقد بيّن الياباني </a:t>
            </a:r>
            <a:r>
              <a:rPr lang="ar-DZ" sz="28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يونجي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</a:t>
            </a:r>
            <a:r>
              <a:rPr lang="fr-FR" sz="28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Yonji</a:t>
            </a:r>
            <a:r>
              <a:rPr lang="fr-FR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Masuda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أن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التطور المعاصر لتكنولوجيا المعلومات و نظرية المعلومات قد قدما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الأدوات الفكرية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المادية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التي تمكن استخدامها للمساعدة في استخدام أكثر فاعلية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للمعلومات.       </a:t>
            </a:r>
          </a:p>
          <a:p>
            <a:pPr marL="68580" indent="0" algn="r" rtl="1">
              <a:buNone/>
            </a:pPr>
            <a:r>
              <a:rPr lang="ar-DZ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3. النظرية   </a:t>
            </a:r>
            <a:r>
              <a:rPr lang="ar-DZ" sz="28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السوسيولوجية</a:t>
            </a:r>
            <a:r>
              <a:rPr lang="ar-DZ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( </a:t>
            </a:r>
            <a:r>
              <a:rPr lang="ar-DZ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دانيال بيل و مانويل </a:t>
            </a:r>
            <a:r>
              <a:rPr lang="ar-DZ" sz="28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كاستل</a:t>
            </a:r>
            <a:r>
              <a:rPr lang="ar-DZ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         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جوهر نظرية التيار </a:t>
            </a:r>
            <a:r>
              <a:rPr lang="ar-DZ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السوسيولوجي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أن المجتمع كله يتغير بصفة أساسية تحت تأثير استخدام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تكنولوجيا المعلومات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الاتصال .إن أول إسهام حقيقي في هذا الصدد هو لعالم اجتماع أمريكي دانيال بيل 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Daniel Bell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في كتابه المعروف "المجتمع ما بعد الصناعي" 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the </a:t>
            </a:r>
            <a:r>
              <a:rPr lang="fr-FR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coming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of a post –</a:t>
            </a:r>
            <a:r>
              <a:rPr lang="fr-FR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industrial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society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1974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فقد وضع بيل في هذا الكتاب نظريته حيث يتحدث عن نشأة نظام اجتماعي مختلف و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جديد استجابة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للتحولات الحديثة في العمل و الاقتصاد و التكنولوجيا فرّكّز على 3 عناصر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مهمة: 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1</a:t>
            </a:r>
            <a:r>
              <a:rPr lang="ar-DZ" sz="3200" dirty="0"/>
              <a:t>.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القوى العاملة في المعلومات في المجتمع ما بعد الصناعي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2 . انسياب أو تدفق المعلومات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( خاصة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المعرفة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العلمية)</a:t>
            </a:r>
            <a:endParaRPr lang="ar-DZ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3 . الحاسبات و ثورة المعلومات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2624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92696"/>
            <a:ext cx="8280920" cy="5832648"/>
          </a:xfrm>
        </p:spPr>
        <p:txBody>
          <a:bodyPr>
            <a:normAutofit/>
          </a:bodyPr>
          <a:lstStyle/>
          <a:p>
            <a:pPr marL="68580" indent="0" algn="r" rtl="1">
              <a:buNone/>
            </a:pPr>
            <a:r>
              <a:rPr lang="ar-DZ" sz="2800" u="sng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هناك 5 أبعاد لمفهوم بيل لمجتمع ما بعد الصناعة أو مجتمع المعلومات </a:t>
            </a:r>
            <a:r>
              <a:rPr lang="ar-DZ" sz="2800" u="sng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  <a:endParaRPr lang="ar-DZ" sz="2800" u="sng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1 .هناك تحول من اقتصاد إنتاج السلع إلى اقتصاد إنتاج الخدمات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2 . هناك زيادة في الحجم و التأثير لفئة العمال المهنيين و التكنولوجيين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3 . مجتمع ما بعد الصناعة أو مجتمع معلومات هو مجتمع منظم حول المعرفة</a:t>
            </a:r>
          </a:p>
          <a:p>
            <a:pPr marL="68580" indent="0" algn="r" rtl="1">
              <a:buNone/>
            </a:pP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4</a:t>
            </a:r>
            <a:r>
              <a:rPr lang="fr-FR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الهدف العام هو إدارة النمو التكنولوجي</a:t>
            </a:r>
          </a:p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5. التركيز على تطوير الطرق الخاصة بالتكنولوجيا الفكرية و في هذه الحالة تصبح هذه الاخيرة  مهمة </a:t>
            </a:r>
            <a:r>
              <a:rPr lang="ar-DZ" sz="28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للاعمال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الانسانية في المجتمع ما بعد الصناعي تماما كما كانت تكنولوجيا الآلة مهمة في المجتمع الصناعي.</a:t>
            </a:r>
          </a:p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أما العالم الاجتماعي الثاني </a:t>
            </a:r>
            <a:r>
              <a:rPr lang="fr-FR" sz="2000" dirty="0" smtClean="0"/>
              <a:t>Manuel </a:t>
            </a:r>
            <a:r>
              <a:rPr lang="fr-FR" sz="2000" dirty="0" err="1" smtClean="0"/>
              <a:t>Castells</a:t>
            </a:r>
            <a:r>
              <a:rPr lang="ar-DZ" sz="2000" dirty="0" smtClean="0"/>
              <a:t> 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فقد أنجز 3 مجلدات بعنوان "عصر المعلومات: الاقتصاد و المجتمع و الثقافة ) 1996 - 1998  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عنوان المجلد الأول :بزوغ المجتمع الشبكي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the </a:t>
            </a:r>
            <a:r>
              <a:rPr lang="fr-FR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rise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of the network </a:t>
            </a:r>
            <a:r>
              <a:rPr lang="fr-FR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society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عنوان المجلد الثاني :قوة الهوية 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the power of </a:t>
            </a:r>
            <a:r>
              <a:rPr lang="fr-FR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identity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75795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92696"/>
            <a:ext cx="8280920" cy="5832648"/>
          </a:xfrm>
        </p:spPr>
        <p:txBody>
          <a:bodyPr>
            <a:normAutofit/>
          </a:bodyPr>
          <a:lstStyle/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عنوان المجلد الثالث : نهاية الألفية 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the end of </a:t>
            </a:r>
            <a:r>
              <a:rPr lang="fr-FR" sz="28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millennium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</a:t>
            </a:r>
          </a:p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4) </a:t>
            </a:r>
            <a:r>
              <a:rPr lang="ar-DZ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النظرية التاريخية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لقد أجمع المنظرون على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رأي واحد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 هناك تغير قد حدث و انه سوف يستمر و قالوا أيضا أن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التغير الثوري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له جذوره فيما سبقه .إن المجتمعات البشرية المنظمة قد اعتمدت دائما على المعلومات سواء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تلك على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الطين أو الورقية أو الرقمية إذن هذه هي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المراحل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الزمنية لتطور شكل و محتوى المعلومة و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نظم الاتصال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المؤسسات التي وضعت من خلالها هذه النظم . تجدر الإشارة إلى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دراسة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قام بها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عالم المعلومات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البريطاني جون فيزر 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John Feather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عنوانها: </a:t>
            </a:r>
            <a:r>
              <a:rPr lang="ar-DZ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مجتمع المعلومات : د </a:t>
            </a:r>
            <a:r>
              <a:rPr lang="ar-DZ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راسة للاستمرارية  و التغير </a:t>
            </a:r>
            <a:r>
              <a:rPr lang="fr-FR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The information society : a </a:t>
            </a:r>
            <a:r>
              <a:rPr lang="fr-FR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study</a:t>
            </a:r>
            <a:r>
              <a:rPr lang="fr-FR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of </a:t>
            </a:r>
            <a:r>
              <a:rPr lang="fr-FR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continuity</a:t>
            </a:r>
            <a:r>
              <a:rPr lang="fr-FR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and </a:t>
            </a:r>
            <a:r>
              <a:rPr lang="fr-FR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change</a:t>
            </a:r>
            <a:r>
              <a:rPr lang="ar-DZ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</a:t>
            </a:r>
          </a:p>
          <a:p>
            <a:pPr marL="68580" indent="0" algn="r" rtl="1">
              <a:buNone/>
            </a:pPr>
            <a:r>
              <a:rPr lang="ar-DZ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5. </a:t>
            </a:r>
            <a:r>
              <a:rPr lang="ar-DZ" sz="2800" b="1" dirty="0" smtClean="0">
                <a:solidFill>
                  <a:srgbClr val="C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خصائص مجتمع المعلومات</a:t>
            </a:r>
          </a:p>
          <a:p>
            <a:pPr marL="68580" indent="0" algn="r" rtl="1">
              <a:buNone/>
            </a:pPr>
            <a:r>
              <a:rPr lang="ar-DZ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اولا : الخصائص التقنية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الشبكات المعلوماتية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الرقمية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الافتراضية ،تكنولوجيا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الاتصالات ، بمعنى تسيطر على المجتمع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تكنولوجيا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المعلومات و الاتصال في كل جوانب حياته ، عمله،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دراسته</a:t>
            </a:r>
            <a:r>
              <a:rPr lang="ar-DZ" sz="2800" dirty="0"/>
              <a:t>.</a:t>
            </a:r>
            <a:endParaRPr lang="ar-DZ" sz="2800" b="1" dirty="0" smtClean="0">
              <a:solidFill>
                <a:srgbClr val="C0000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44408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92696"/>
            <a:ext cx="8136904" cy="5760640"/>
          </a:xfrm>
        </p:spPr>
        <p:txBody>
          <a:bodyPr>
            <a:normAutofit/>
          </a:bodyPr>
          <a:lstStyle/>
          <a:p>
            <a:pPr marL="68580" indent="0" algn="r" rtl="1">
              <a:buNone/>
            </a:pPr>
            <a:r>
              <a:rPr lang="ar-DZ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ثانيا : الخصائص الاجتماعية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هناك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تغيرات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اجتماعية سواء داخل المنزل او خارجه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:المدرسة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بلا اسوار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- المكتبة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بلا رفوف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-الجريمة عن بعد -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عصر الحروب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الالكترونية -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عصر الهواتف بلا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اسلاك - 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موظفون بلا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مكاتب -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افلام بلا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ممثلين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، ايضا التفاعل الفضائي 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cyber-interaction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يعني ان الانترنيت اداة ربط بين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الأفراد د و المجتمعات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 و هذا ما يحقق التفاعل عن بعد ما يُفهم : التسوق / التعلم و التعليم /العلاج /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عقد المؤتمرات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... عن بعد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  <a:p>
            <a:pPr marL="68580" indent="0" algn="r" rtl="1">
              <a:buNone/>
            </a:pPr>
            <a:r>
              <a:rPr lang="ar-DZ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ثالثا : الخصائص الثقافية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تتجلى في المبادئ او المظاهر التالية : العولمة الثقافة الكونية فلا حدود للاختلافات اللغوية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الثقافية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الدينية بل تشجع ثقافة التبادل و التشارك من اجل التنوع الثقافي و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تعدده.</a:t>
            </a:r>
          </a:p>
          <a:p>
            <a:pPr marL="68580" indent="0" algn="r" rtl="1">
              <a:buNone/>
            </a:pPr>
            <a:r>
              <a:rPr lang="ar-DZ" sz="28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رابعا : </a:t>
            </a:r>
            <a:r>
              <a:rPr lang="ar-DZ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الخصائص السياسية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تجسيد و ترسيخ اطار الحكومات الالكترونية 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e- </a:t>
            </a:r>
            <a:r>
              <a:rPr lang="fr-FR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government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ايضا تجسيد و إرساء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الديمقراطية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الحريات و تظهر هذه الاخيرة في تكافؤ الفرص على كرسي الحكم و على الانتخابات الالكترونية</a:t>
            </a:r>
          </a:p>
          <a:p>
            <a:pPr marL="68580" indent="0" algn="r" rtl="1">
              <a:buNone/>
            </a:pP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63381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692696"/>
            <a:ext cx="8064896" cy="5760640"/>
          </a:xfrm>
        </p:spPr>
        <p:txBody>
          <a:bodyPr/>
          <a:lstStyle/>
          <a:p>
            <a:pPr marL="68580" indent="0" algn="r" rtl="1">
              <a:buNone/>
            </a:pPr>
            <a:r>
              <a:rPr lang="ar-DZ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خامسا: الخصائص الاقتصادية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يتعلق الامر بالاقتصاد الرقمي من خلال قنواته و مواثيقه و ركائزه المعتمدة كليا على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تكنولوجيا المعلومات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الاتصال الجديدة كما تظهر في التجارة الالكترونية بما تُدره على الحكومة و المجتمع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 سلاسة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ثقافة البيع و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الشراء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عبر الانترنيت أو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يسمى ايضا بالتسوق الالكتروني و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التسويق الالكتروني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اي التجارة الالكترونية</a:t>
            </a:r>
            <a:r>
              <a:rPr lang="ar-DZ" sz="2800" dirty="0" smtClean="0"/>
              <a:t>.  </a:t>
            </a:r>
          </a:p>
          <a:p>
            <a:pPr marL="68580" indent="0" algn="r" rtl="1">
              <a:buNone/>
            </a:pPr>
            <a:r>
              <a:rPr lang="ar-DZ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سادسا: الخصائص الامنية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هنا يتم التركيز على مسالة أمن المعلومات التي تفرض نفسها اليوم على المؤسسات ، البيوت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، الخواص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الاخطار الامنية المتعلقة بعالم النت او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السيبرالية مما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يقتضي ايجاد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إجراءات متينة كدرع واقي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ضد هذه الهجمات درءًا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للأضرار و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النتائج الضارة بالجميع . من جهة اخرى ايضا تدخل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شرطة الانترنيت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كعنصر فعال لمسالة الامن </a:t>
            </a:r>
            <a:r>
              <a:rPr lang="ar-DZ" sz="28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السيبرالي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.</a:t>
            </a:r>
            <a:r>
              <a:rPr lang="fr-FR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78741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92696"/>
            <a:ext cx="8136904" cy="5760640"/>
          </a:xfrm>
        </p:spPr>
        <p:txBody>
          <a:bodyPr>
            <a:normAutofit fontScale="92500"/>
          </a:bodyPr>
          <a:lstStyle/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5. </a:t>
            </a:r>
            <a:r>
              <a:rPr lang="ar-DZ" sz="30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الثورة المعلوماتية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في نهاية الستينات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تحدث 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Alain </a:t>
            </a:r>
            <a:r>
              <a:rPr lang="fr-FR" sz="3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Tourain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عن مجتمعات ما بعد الصناعة و كانت تعني </a:t>
            </a:r>
            <a:r>
              <a:rPr lang="ar-DZ" sz="3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له المجتمعات التكنوقراطية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نسبة الى السلطة التي تسيطر عليها </a:t>
            </a:r>
            <a:r>
              <a:rPr lang="ar-DZ" sz="3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بنفس </a:t>
            </a:r>
            <a:r>
              <a:rPr lang="ar-DZ" sz="3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الوقت المجتمعات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المبرمجة بالنظر إلى طبيعة الإنتاج و التنظيم الاقتصادي فيه. أعطى تورين في </a:t>
            </a:r>
            <a:r>
              <a:rPr lang="ar-DZ" sz="3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مجتمعه الجديد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الأهمية الكبرى لطبقة </a:t>
            </a:r>
            <a:r>
              <a:rPr lang="ar-DZ" sz="3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التكنوقراط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ذلك تحت تأثير أحداث أيار الطلابية في فرنسا عام 1968 </a:t>
            </a:r>
            <a:r>
              <a:rPr lang="ar-DZ" sz="3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هو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يرى انحصار الدور الفاعل التاريخي للطبقة العاملة و ظهور شروط جديدة في </a:t>
            </a:r>
            <a:r>
              <a:rPr lang="ar-DZ" sz="3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الصراع الاجتماعي تحت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تأثير </a:t>
            </a:r>
            <a:r>
              <a:rPr lang="ar-DZ" sz="3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التطورات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التكنولوجية الحديثة و </a:t>
            </a:r>
            <a:r>
              <a:rPr lang="ar-DZ" sz="3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تزايد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تأثير و سيطرة </a:t>
            </a:r>
            <a:r>
              <a:rPr lang="ar-DZ" sz="3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التكنوقراط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  <a:p>
            <a:pPr marL="68580" indent="0" algn="r" rtl="1">
              <a:buNone/>
            </a:pP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أيضا يتحدث مدير فرقة بحث على مستوى القسم الأمريكي للدفاع و هذا </a:t>
            </a:r>
            <a:r>
              <a:rPr lang="ar-DZ" sz="3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ابتداءا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من السبعينات حيث</a:t>
            </a:r>
          </a:p>
          <a:p>
            <a:pPr marL="68580" indent="0" algn="r" rtl="1">
              <a:buNone/>
            </a:pP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مجال الفرقة ينحصر في المعلوماتية </a:t>
            </a:r>
            <a:r>
              <a:rPr lang="ar-DZ" sz="3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الإتصالاتية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Joseph Carl Robert :"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إن وضع قوة الحواسيب</a:t>
            </a:r>
          </a:p>
          <a:p>
            <a:pPr marL="68580" indent="0" algn="r" rtl="1">
              <a:buNone/>
            </a:pP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بين يدي الناس شيء ضروري لتحقيق مستقبل حيث معظم المواطنين على علم و إخبار بمسار </a:t>
            </a:r>
            <a:r>
              <a:rPr lang="ar-DZ" sz="3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القرارات</a:t>
            </a:r>
            <a:endParaRPr lang="ar-DZ" sz="3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68580" indent="0" algn="r" rtl="1">
              <a:buNone/>
            </a:pP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</a:t>
            </a:r>
            <a:r>
              <a:rPr lang="ar-DZ" sz="3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مشار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كين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فيه أيضا".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18788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764704"/>
            <a:ext cx="8136904" cy="5760640"/>
          </a:xfrm>
        </p:spPr>
        <p:txBody>
          <a:bodyPr>
            <a:normAutofit/>
          </a:bodyPr>
          <a:lstStyle/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خلال التسعينات هناك تحركات تمس الاقتصاد و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تغيرات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في المجتمع حيث ظهور بقوة لإيديولوجي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الشبكات و بروز المنافسة الدولية و شعا ا رت المنافسة من اجل التنمية الاجتماعية و الرفاهية الثقافية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للإنسانية و سيطرة وظائف ذات صلة بمجتمع المعلومات و مرتبطة فيما بينها بشكل قوي ) أول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ثروة في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العالم : ثروة 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Bill Gates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قولته المشهورة : إن الكلمة الوحيدة التي يجب أن تُقال لخريجي الجامعة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هذه الأيام هي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المعلومات</a:t>
            </a:r>
            <a:r>
              <a:rPr lang="ar-DZ" dirty="0" smtClean="0"/>
              <a:t>.</a:t>
            </a:r>
            <a:r>
              <a:rPr lang="ar-DZ" dirty="0"/>
              <a:t> </a:t>
            </a:r>
            <a:endParaRPr lang="ar-DZ" dirty="0" smtClean="0"/>
          </a:p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ففي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سنة 1991 يقترح السيناتور الأمريكي 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Al Gore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 يسمى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بـ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الطريق السريع الوطني للبيانات</a:t>
            </a:r>
          </a:p>
          <a:p>
            <a:pPr marL="68580" indent="0" algn="r" rtl="1">
              <a:buNone/>
            </a:pP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autoroute national de données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 اجل ربط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مراكز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البحث النخبوية ، فقد كانت أفكار </a:t>
            </a:r>
            <a:r>
              <a:rPr lang="ar-DZ" sz="28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روفلت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بعد أزمة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1929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مرجعي ته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في هذا المشروع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فقد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كان أبوه المشرف المباشر للتجهيز ألطرقي للبلد</a:t>
            </a:r>
            <a:r>
              <a:rPr lang="ar-DZ" dirty="0" smtClean="0"/>
              <a:t>. 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أما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في سنة 1992 أثناء الحملة الانتخابية للرئاسيات في الولايات المتحدة الأمريكية ، فبمجرد ما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انتخب نائب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رئيس كلينتون جعل من هذا المشروع حجر الأساس للسياسة الاقتصادية و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للديمقراطية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برنامجا  حول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النفاذ الشامل للبيانات العمومية أي نفاذ جميع الأمريكيين للمعلومات العمومية في </a:t>
            </a:r>
            <a:r>
              <a:rPr lang="ar-DZ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افريل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1993.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1988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760640"/>
          </a:xfrm>
        </p:spPr>
        <p:txBody>
          <a:bodyPr>
            <a:noAutofit/>
          </a:bodyPr>
          <a:lstStyle/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الكهرباء في القرن20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لانهما كانا العامل المباشر في ظهور ما يسمى بالمصانع و المدن الكبرى و ما صاحب هذين العنصرين من تغيرات اجتماعية و اقتصادية. فقد عرفت الثورة الصناعية مرحلتين ارتبطت كل واحدة بنوع الطاقة و المنتوج و التقنية التي ساعدتها على ظهورها و تنميتها و بالتالي نميز ثورتين صناعيتين:</a:t>
            </a:r>
          </a:p>
          <a:p>
            <a:pPr marL="525780" indent="-457200" algn="r" rtl="1">
              <a:buAutoNum type="arabic1Minus"/>
            </a:pPr>
            <a:r>
              <a:rPr lang="ar-DZ" sz="2800" b="1" dirty="0" smtClean="0">
                <a:solidFill>
                  <a:srgbClr val="C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الثورة الصناعية الاولى</a:t>
            </a:r>
          </a:p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كانت في بريطانيا في القرن 18 باختراع الآلة البخارية من طرف </a:t>
            </a:r>
            <a:r>
              <a:rPr lang="ar-DZ" sz="28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جايمس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واط في 1769 و التي خلفت القوة الحيوانية كما خلف الفحم الخشب كمصدر طاقة و من هنا تنامى قطاع المناجم. </a:t>
            </a:r>
          </a:p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كما ظهرت الصناعة الكيماوية في المانيا بفضل اكتشافات جديدة فيما يخص الطاقة كغاز الاضاءة في 1792 و صناعة المطاط في الفترة 1823-1839 ، ايضا الفوتوغرافيات 1839 و الاسمدة الكيماوية 1840.</a:t>
            </a:r>
          </a:p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ب- </a:t>
            </a:r>
            <a:r>
              <a:rPr lang="ar-DZ" sz="2800" b="1" dirty="0" smtClean="0">
                <a:solidFill>
                  <a:srgbClr val="C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الثورة الصناعية 2</a:t>
            </a:r>
          </a:p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تميزت بارتفاع انتاج الطاقة بحيث ارتفع عدد المناجم كما تــم اللجوء الى الشلالات المائية لاستغلال الطاقة الكامنة في الماء و لعل اكتشاف البترول (1860-1880)</a:t>
            </a:r>
          </a:p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مكّن من بروز صناعات اخرى جديدة فلقد تمّكنت مؤسسة </a:t>
            </a:r>
            <a:r>
              <a:rPr lang="en-US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Benz D</a:t>
            </a:r>
            <a:r>
              <a:rPr lang="fr-FR" sz="28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aimler</a:t>
            </a:r>
            <a:r>
              <a:rPr lang="fr-FR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 صنع 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68580" indent="0" algn="r" rtl="1">
              <a:buNone/>
            </a:pP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92696"/>
            <a:ext cx="8136904" cy="5760640"/>
          </a:xfrm>
        </p:spPr>
        <p:txBody>
          <a:bodyPr>
            <a:normAutofit lnSpcReduction="10000"/>
          </a:bodyPr>
          <a:lstStyle/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في 15 / 9 / 1993 يعلن كل من 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Al Gore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أمين الدولة للتجارة برنامجهما المخصص لتطوير البنية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الوطنية للمعلومات قادرة على تفجير ثورة المعلومات التي تُغير إلى الأبد الطريقة التي يعيش بها الناس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تعمل و تتواصل مع بعضها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البعض.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من اجل إقحام القطاع الخاص ليستثمر في هذا المجال تحت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شعار منافسة القرن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21 تم القيام بنوع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 الانقلاب على قانون 1934 و ما تحمله من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عراقيل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تعيق المنافسة في الصناعات ذات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الصلة على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كامل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التراب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الأمريكي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 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ثم في 11 / 1 / 1994 ألقى 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Al Gore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محاضرة لممثلي الصناعة الأمريكية :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"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إن لدينا حلم لتحقيق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مختلف أنواع طرق معلومات عالية التي تستطيع إنقاذ حياة الناس ،خلق وظائف بحيث تعطي أو تقدم</a:t>
            </a:r>
          </a:p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لكل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أمريكي شابا أو عجو ا ز فرصة الحصول على أحسن تعليم يناسب كل شخص و في أي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مكان»,  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وُضعت خطة وطنية " 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the </a:t>
            </a:r>
            <a:r>
              <a:rPr lang="fr-FR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Task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force </a:t>
            </a:r>
            <a:r>
              <a:rPr lang="fr-FR" sz="2800" dirty="0"/>
              <a:t>"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نهاية 1994 و لقد شملت أربعة اتجاهات : التطبيقات</a:t>
            </a:r>
          </a:p>
          <a:p>
            <a:pPr marL="68580" indent="0" algn="r" rtl="1">
              <a:buNone/>
            </a:pP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،المعلومة ،التكنولوجيات </a:t>
            </a:r>
            <a:r>
              <a:rPr lang="fr-FR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hardware / software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الشبكات و تمويل كل هذا يكون الشركاء من </a:t>
            </a:r>
            <a:r>
              <a:rPr lang="ar-DZ" sz="3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الإدارة (الحكومة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كل الوكالات </a:t>
            </a:r>
            <a:r>
              <a:rPr lang="ar-DZ" sz="3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الفدرالية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(،المؤسسات المكلفة بإنعاش السوق و المستهلكين )المنظمات </a:t>
            </a:r>
            <a:r>
              <a:rPr lang="ar-DZ" sz="3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المدافعة عن </a:t>
            </a: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الحياة الخاصة ،الملكية الفكرية ،مسالة الأمن ...</a:t>
            </a:r>
            <a:r>
              <a:rPr lang="ar-DZ" sz="3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الخ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49928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20688"/>
            <a:ext cx="8136904" cy="5904656"/>
          </a:xfrm>
        </p:spPr>
        <p:txBody>
          <a:bodyPr>
            <a:normAutofit/>
          </a:bodyPr>
          <a:lstStyle/>
          <a:p>
            <a:pPr marL="68580" indent="0" algn="r" rtl="1">
              <a:buNone/>
            </a:pPr>
            <a:r>
              <a:rPr lang="ar-DZ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في 21 / 3 / 1994 ألقى أيضا </a:t>
            </a:r>
            <a:r>
              <a:rPr lang="fr-FR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Al Gore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كلمة في مؤتمر الاتحاد الدولي للاتصالات المنعقد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في بوينس </a:t>
            </a:r>
            <a:r>
              <a:rPr lang="ar-DZ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ايروس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Buenos Aires : »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انه بحوزتنا اليوم الوسائل التقنية و الاقتصادية لجمع كل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شعوب العالم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باستطاعتنا خلق شبكة معلومات كونية من ترسل رسائل ، صور بسرعة الضوء من اكبر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المدن إلى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أصغر قرية لكل القا ا رت ]...[ شبكات ذكية موزعة التي تحيط بالكرة الأرضية بفضل تعاون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كل الحكومات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كل الشعوب ]...[ كل توصيلة تعزز الحرية و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الديمقراطية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في العالم كله. بفتح الأسواق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فإننا نفتح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طرق الاتصال و بفتح طرق الاتصال نفتح العقول ]...[ إنني أرى عصر جديد </a:t>
            </a:r>
            <a:r>
              <a:rPr lang="ar-DZ" sz="28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أثيني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 للديمقراطية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يُصنع في الملتقيات التي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ننجزها إنها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البنية العالمية للمعلومات 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global information infrastructure (GII) </a:t>
            </a:r>
            <a:r>
              <a:rPr lang="fr-FR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.«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  <a:p>
            <a:pPr marL="68580" indent="0" algn="r" rtl="1">
              <a:buNone/>
            </a:pPr>
            <a:r>
              <a:rPr lang="ar-DZ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إن </a:t>
            </a:r>
            <a:r>
              <a:rPr lang="fr-FR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Al Gore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قد أثار مع تدخله " وعد بنظام دولي جديد للمعلومات" . تبعًا للمبادرة الأمريكية تحركت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الدول الصناعية الكبرى بسرعة فمجلس الاتصالات في اليابان طلب بمجموعة من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الإجراءات تهدف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إلى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توزيع و نشر واسع و سريع لطرق المعلومات حتى لا يبقى و لا بيت ياباني في 2111 غير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موصول بها.</a:t>
            </a:r>
            <a:endParaRPr lang="ar-DZ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أما رئيس اللجنة الأوربية </a:t>
            </a:r>
            <a:r>
              <a:rPr lang="fr-FR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Jacques Delors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فقد نشر في جانفي 1994 "الكتاب الأبيض" حيث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وُضِع مجتمع المعلومات في قلب التحديات من اجل الدخول إلى القرن 21 </a:t>
            </a:r>
            <a:r>
              <a:rPr lang="ar-DZ" sz="2800" dirty="0"/>
              <a:t>.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3868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20688"/>
            <a:ext cx="8208912" cy="5904656"/>
          </a:xfrm>
        </p:spPr>
        <p:txBody>
          <a:bodyPr>
            <a:normAutofit/>
          </a:bodyPr>
          <a:lstStyle/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اول عربة بنزين في 1886 و هذه كانت الخطوات الاولى نحو صناعة الطائرات فزادت حاجيات اوروبا الى هذه الطاقة مما دفعها الى اللجوء الى افريقيا و آسيا بحثا  و استغلالا لهذا الذهب الاسود الذي بات محرك معظم الانتاج الصناعي و امور اخرى .</a:t>
            </a:r>
          </a:p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ظهرت المصانع الكبرى و المدن الكبرى و نمى اقتصاد السوق و نشطت الصادرات و الواردات كبروتوكول التبادل  التجاري الدولي الشيء المهم هنا ان كل هذه التطورات كانت بفعل العلم و المعرفة التي ما فتئت تقدم حلولا و ‘إنجازات لكل القطاعات الاقتصادية فالإنسان و الآلة يتمركزان في المصنع  ثم الإنتاج زاد و بالمقابل انخفضت الاسعار تبعه زيادة استهلاك السكان للمنتوجات كما انخفض عدد الوفيات و بالتالي زاد النمو الديمغرافي.</a:t>
            </a:r>
          </a:p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الابتكار انتقل الى مجال النقل و الاتصالات : التلغراف الكهربائي من انجاز </a:t>
            </a:r>
            <a:r>
              <a:rPr lang="fr-FR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Samuel Morse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ما بين واشنطن و </a:t>
            </a:r>
            <a:r>
              <a:rPr lang="ar-DZ" sz="28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بلتيمور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ثم ثلاثين سنة فيما بعد يخترع </a:t>
            </a:r>
            <a:r>
              <a:rPr lang="fr-FR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Bell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اول هاتف كما تطور النقل بحريا و جويا فصناعة السيارات ظهرت في نهاية القرن 19 فكانت 4000 سيارة في سنة 1900 ثم زادت الى مليونين سنة 1914 .اذن كل هذه التغيرات التي مست المجتمع في عيشه و مسكنه ، عمله ، تنقله ...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404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832647"/>
          </a:xfrm>
        </p:spPr>
        <p:txBody>
          <a:bodyPr>
            <a:normAutofit/>
          </a:bodyPr>
          <a:lstStyle/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تحت غطاء التكنولوجيا أو التقنية و ما فرضته الابتكارات هي فعلا </a:t>
            </a:r>
            <a:r>
              <a:rPr lang="ar-DZ" sz="2800" b="1" dirty="0" smtClean="0">
                <a:solidFill>
                  <a:schemeClr val="accent3">
                    <a:lumMod val="7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ثورة حدثت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  <a:p>
            <a:pPr marL="68580" indent="0" algn="r" rtl="1">
              <a:buNone/>
            </a:pPr>
            <a:r>
              <a:rPr lang="ar-DZ" sz="2800" dirty="0" smtClean="0">
                <a:solidFill>
                  <a:srgbClr val="C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ج- الثورة المعلوماتية </a:t>
            </a:r>
          </a:p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 الثورة المعلوماتية هي وليدة الحرب الباردة التي كانت بين الاتحاد السوفييتي سابقا و الولايات المتحدة الامريكية تحركها شُحنة التسابق في زعامة العالم فالتقنيات التي ميّزت هذه الثورة هي ظهور الحواسيب و الشبكات و خاصة الاقمار الصناعية التي كانت نقلة جد قوية في مفهوم الاتصال و المعلومات  و التنافس في جمع المعلومات بفعل </a:t>
            </a:r>
            <a:r>
              <a:rPr lang="ar-DZ" sz="28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الجوسسة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و الاستطلاع.</a:t>
            </a:r>
          </a:p>
          <a:p>
            <a:pPr marL="68580" indent="0" algn="r" rtl="1">
              <a:buNone/>
            </a:pP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يقول </a:t>
            </a:r>
            <a:r>
              <a:rPr lang="fr-FR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Manuel </a:t>
            </a:r>
            <a:r>
              <a:rPr lang="fr-FR" sz="28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Castells</a:t>
            </a:r>
            <a:r>
              <a:rPr lang="fr-FR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: « إن تطور الاعلام الآلي و الاتصالات سمح -لتكنولوجيا مظلمة – التي لم يكن لديها تطبيق خارج مجال الاعلام الآلي لتصبح تحدٍ لمجتمع جديد : </a:t>
            </a:r>
            <a:r>
              <a:rPr lang="ar-DZ" sz="2800" b="1" dirty="0" smtClean="0">
                <a:solidFill>
                  <a:srgbClr val="C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مجتمع الشبكة</a:t>
            </a:r>
            <a:r>
              <a:rPr lang="ar-DZ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 </a:t>
            </a:r>
          </a:p>
          <a:p>
            <a:pPr marL="68580" indent="0" algn="r" rtl="1">
              <a:buNone/>
            </a:pP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إنه عصر المعلومات حيث الأنظمة المعلوماتية الغير مركزية و لكنها مترابطة تقوم بتحويل المعلومات و من هنا نشأ الاقتصاد الشبكي حيث طرق الإنتاج  و الاستهلاك مختلفة  عما سبق إنها </a:t>
            </a:r>
            <a:r>
              <a:rPr lang="ar-DZ" sz="2800" b="1" u="sng" dirty="0">
                <a:solidFill>
                  <a:srgbClr val="00B050"/>
                </a:solidFill>
                <a:latin typeface="Arabic Typesetting" pitchFamily="66" charset="-78"/>
                <a:cs typeface="Arabic Typesetting" pitchFamily="66" charset="-78"/>
              </a:rPr>
              <a:t>ثورة صناعية جديدة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628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548680"/>
            <a:ext cx="8208912" cy="5904656"/>
          </a:xfrm>
        </p:spPr>
        <p:txBody>
          <a:bodyPr>
            <a:noAutofit/>
          </a:bodyPr>
          <a:lstStyle/>
          <a:p>
            <a:pPr algn="r" rtl="1">
              <a:buNone/>
            </a:pP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إن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صحّ  القول معتمدة على إدارة المعرفة و بالتالي نتحدث عن  </a:t>
            </a:r>
            <a:r>
              <a:rPr lang="ar-DZ" sz="2800" b="1" u="sng" dirty="0">
                <a:latin typeface="Arabic Typesetting" pitchFamily="66" charset="-78"/>
                <a:cs typeface="Arabic Typesetting" pitchFamily="66" charset="-78"/>
              </a:rPr>
              <a:t>اقتصاد المعرفة  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وعلى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هذا الأساس قامت عدة شركات أو مؤسسات على حوسبة طرق عملها فنجد مثلا شركات مثل </a:t>
            </a:r>
            <a:r>
              <a:rPr lang="fr-FR" sz="1800" dirty="0"/>
              <a:t>Nokia</a:t>
            </a:r>
            <a:r>
              <a:rPr lang="fr-FR" sz="2800" dirty="0"/>
              <a:t>  </a:t>
            </a:r>
            <a:r>
              <a:rPr lang="ar-DZ" sz="2800" dirty="0"/>
              <a:t>، </a:t>
            </a:r>
            <a:r>
              <a:rPr lang="en-US" sz="2000" dirty="0"/>
              <a:t>IB</a:t>
            </a:r>
            <a:r>
              <a:rPr lang="fr-FR" sz="2000" dirty="0"/>
              <a:t>M</a:t>
            </a:r>
            <a:r>
              <a:rPr lang="ar-DZ" sz="2800" dirty="0"/>
              <a:t>،</a:t>
            </a:r>
            <a:r>
              <a:rPr lang="en-US" sz="2800" dirty="0"/>
              <a:t>Sun </a:t>
            </a:r>
            <a:r>
              <a:rPr lang="fr-FR" sz="2000" dirty="0" smtClean="0"/>
              <a:t>Microsystems</a:t>
            </a:r>
            <a:r>
              <a:rPr lang="fr-FR" sz="2800" dirty="0" smtClean="0"/>
              <a:t> </a:t>
            </a:r>
            <a:r>
              <a:rPr lang="ar-DZ" sz="2800" dirty="0"/>
              <a:t>، </a:t>
            </a:r>
            <a:r>
              <a:rPr lang="fr-FR" sz="2800" dirty="0"/>
              <a:t>Hewlett </a:t>
            </a:r>
            <a:r>
              <a:rPr lang="ar-DZ" sz="2800" dirty="0"/>
              <a:t>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أو</a:t>
            </a:r>
            <a:r>
              <a:rPr lang="ar-DZ" sz="2800" dirty="0"/>
              <a:t> </a:t>
            </a:r>
            <a:r>
              <a:rPr lang="en-US" sz="2000" dirty="0"/>
              <a:t>Cisco</a:t>
            </a:r>
            <a:r>
              <a:rPr lang="fr-FR" sz="2000" dirty="0"/>
              <a:t>  </a:t>
            </a:r>
            <a:r>
              <a:rPr lang="ar-DZ" sz="2800" dirty="0"/>
              <a:t>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</a:t>
            </a:r>
            <a:r>
              <a:rPr lang="ar-DZ" sz="2800" dirty="0"/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هي شركات في قطاع المعلومات كلها أعادت هيكلة نظامها حول الانترنيت من خلال تصميم مواقع لها لتتواصل و زبائنها أو متعامليها فهي ترتكز على شبكات زبائنها من أجل تحسين  و تطوير منتجاتها. و حتى الشركات الكبرى و الصغيرة في كل القطاعات 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. </a:t>
            </a:r>
            <a:endParaRPr lang="ar-DZ" sz="2800" dirty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فإذا كانت الآلة و الطاقة الجديدة  مست كل القطاعات الاقتصادية في عصر الثورة الصناعية 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فالأنترنيت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و الحواسيب عملوا نفس 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الشيء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للمجتمع و الاقتصاد.</a:t>
            </a:r>
            <a:endParaRPr lang="fr-FR" sz="2800" dirty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r>
              <a:rPr lang="ar-DZ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ar-DZ" sz="2800" dirty="0" smtClean="0"/>
              <a:t>. </a:t>
            </a:r>
            <a:r>
              <a:rPr lang="ar-DZ" sz="2800" b="1" dirty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الانترنيت من البداية إلى اليوم</a:t>
            </a:r>
            <a:endParaRPr lang="fr-FR" sz="2800" b="1" dirty="0">
              <a:solidFill>
                <a:srgbClr val="FF0000"/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r>
              <a:rPr lang="ar-DZ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b="1" dirty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تعريف شبكة  الانترنيت</a:t>
            </a:r>
            <a:endParaRPr lang="fr-FR" sz="2800" dirty="0">
              <a:solidFill>
                <a:srgbClr val="FF0000"/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الانترنيت هي شبكة الكترونية معلوماتية تربط حواسيب العالم بأكمله لتسمح لهم بتبادل المعلومات بحيث تحول البيانات عن طريق خطوط الهاتف كـالكابلات أو الأقمار الصناعية . يتم تبادل المعلومات ما بين الحواسيب بواسطة بروتوكول </a:t>
            </a:r>
            <a:r>
              <a:rPr lang="fr-FR" sz="2800" dirty="0">
                <a:latin typeface="Arabic Typesetting" pitchFamily="66" charset="-78"/>
                <a:cs typeface="Arabic Typesetting" pitchFamily="66" charset="-78"/>
              </a:rPr>
              <a:t>TCP/IP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( لغة مشتركة) . وهو يعني أيضا  شبكة دولية .</a:t>
            </a:r>
            <a:endParaRPr lang="fr-FR" sz="2800" dirty="0">
              <a:latin typeface="Arabic Typesetting" pitchFamily="66" charset="-78"/>
              <a:cs typeface="Arabic Typesetting" pitchFamily="66" charset="-78"/>
            </a:endParaRPr>
          </a:p>
          <a:p>
            <a:pPr marL="68580" indent="0" algn="r" rtl="1">
              <a:buNone/>
            </a:pPr>
            <a:endParaRPr lang="fr-FR" sz="28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9778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20688"/>
            <a:ext cx="8208912" cy="5904656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b="1" dirty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نشأة الانترنيت</a:t>
            </a:r>
            <a:endParaRPr lang="fr-FR" dirty="0">
              <a:solidFill>
                <a:srgbClr val="FF0000"/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قام 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الاتحاد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السوفييتي بإطلاق أول قمر صناعي إلى الفضاء يوم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 أكتوبر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1957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سمى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Spoutnik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sz="28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من اجل دراسة إمكانية البقاء على الحياة  للحيوان وكذلك تطوير تكنولوجيا الصواريخ السوفييتية (مما يتبين خفايا النوايا العسكرية في هذا الأمر). سارعت الولايات المتحدة الأمريكية إلى استثمار وسائل جديدة و موارد  جديدة في برنامجها الفضائي جديد العهد .</a:t>
            </a:r>
            <a:endParaRPr lang="fr-FR" sz="2800" dirty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يرسل السوفييت القمر الصناعي الثاني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Spoutnik 2</a:t>
            </a:r>
            <a:r>
              <a:rPr lang="ar-DZ" sz="20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يوم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نوفمبر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1957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بوزن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508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كغ لكن يحمل على متنه الكلبة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Laika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التي عاشت لعدة أيام في الفضاء قبل استنفاد مخزونها من الأوكسجين . </a:t>
            </a:r>
          </a:p>
          <a:p>
            <a:pPr algn="r" rtl="1">
              <a:buNone/>
            </a:pP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هنا اشتعلت 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حرب  اخرى و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نار السباق حول من يكون الأول من يحط على كوكب القمر. فأطلق الأمريكيون القمر الصناعي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Explorer 1 </a:t>
            </a:r>
            <a:r>
              <a:rPr lang="ar-DZ" sz="20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بعد فشل المحاولة الأولى </a:t>
            </a:r>
            <a:r>
              <a:rPr lang="ar-DZ" dirty="0" smtClean="0">
                <a:latin typeface="Arabic Typesetting" pitchFamily="66" charset="-78"/>
                <a:cs typeface="Arabic Typesetting" pitchFamily="66" charset="-78"/>
              </a:rPr>
              <a:t>، 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يوم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01/31/ 1958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بوزن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كغ. مباشرة يرد السوفييت بإرسال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Spoutnik 3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بوزن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طن يوم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1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5/5/1958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و يحمل لأول مرة على متنه  مخبر فضائي مُجّهز بأدوات تُمكن من إرسال معلومات حول المحيط الخارجي للقمر الصناعي كما تستعمل و لأول مرة الطاقة الشمسية كمورد كهربائي لإمداد المعدات و أجهزة الإرسال الراديو.</a:t>
            </a:r>
            <a:endParaRPr lang="fr-FR" sz="2800" dirty="0">
              <a:latin typeface="Arabic Typesetting" pitchFamily="66" charset="-78"/>
              <a:cs typeface="Arabic Typesetting" pitchFamily="66" charset="-78"/>
            </a:endParaRPr>
          </a:p>
          <a:p>
            <a:pPr marL="68580" indent="0" algn="r" rtl="1">
              <a:buNone/>
            </a:pP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4766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20688"/>
            <a:ext cx="8208912" cy="5904656"/>
          </a:xfrm>
        </p:spPr>
        <p:txBody>
          <a:bodyPr>
            <a:normAutofit/>
          </a:bodyPr>
          <a:lstStyle/>
          <a:p>
            <a:pPr algn="r" rtl="1">
              <a:buNone/>
            </a:pPr>
            <a:endParaRPr lang="ar-DZ" sz="2800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أوقف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الاتحاد السوفييتي برامجهم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Spoutnik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من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1958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إلى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1959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من اجل التركيز على العتاد المزمع إرسالها إلى كوكب القمر. </a:t>
            </a:r>
          </a:p>
          <a:p>
            <a:pPr algn="r" rtl="1">
              <a:buNone/>
            </a:pP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من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1960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إلى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عاد برنامج سبوتنيك للميدان مع إطلاق مجموعة من الأقمار الصناعية من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إلى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بحيث يحمل كل من الأقمار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،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،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و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على متنهم كلاب عادت معظمها بعافية و نجاة إلى الأرض .ثم يرسل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Spoutnik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و 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Spoutnik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في فيفري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لتكون الحجر الأساس للمركبات الفضائية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Venera</a:t>
            </a:r>
            <a:r>
              <a:rPr lang="en-US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كما سجل السوفييت أعظم حدث بإرسال أول إنسان إلى الفضاء المعروف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Iouri   Gagarine 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في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1961/4/12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على المركبة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Vostock 1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. </a:t>
            </a:r>
          </a:p>
          <a:p>
            <a:pPr algn="r" rtl="1">
              <a:buNone/>
            </a:pP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بعد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تأتي المركبات الفضائية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Cosmos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لتخلف الـ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Spoutnik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.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تشتعل نار الحرب الباردة خاصة بعدما تأكد قدرة الصواريخ العابرة للقارات التي كانت تستعمل في قذف أو إطلاق الأقمار الصناعية </a:t>
            </a:r>
            <a:r>
              <a:rPr lang="fr-FR" sz="28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Spoutnik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3000" dirty="0">
                <a:latin typeface="Arabic Typesetting" pitchFamily="66" charset="-78"/>
                <a:cs typeface="Arabic Typesetting" pitchFamily="66" charset="-78"/>
              </a:rPr>
              <a:t>على ضرب أي هدف عسكري في اقل من </a:t>
            </a:r>
            <a:r>
              <a:rPr lang="ar-DZ" sz="3000" dirty="0" smtClean="0">
                <a:latin typeface="Arabic Typesetting" pitchFamily="66" charset="-78"/>
                <a:cs typeface="Arabic Typesetting" pitchFamily="66" charset="-78"/>
              </a:rPr>
              <a:t>ساعة.</a:t>
            </a:r>
            <a:endParaRPr lang="fr-FR" sz="3000" dirty="0">
              <a:latin typeface="Arabic Typesetting" pitchFamily="66" charset="-78"/>
              <a:cs typeface="Arabic Typesetting" pitchFamily="66" charset="-78"/>
            </a:endParaRPr>
          </a:p>
          <a:p>
            <a:pPr marL="68580" indent="0" algn="r" rtl="1"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538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764704"/>
            <a:ext cx="8208912" cy="5688632"/>
          </a:xfrm>
        </p:spPr>
        <p:txBody>
          <a:bodyPr/>
          <a:lstStyle/>
          <a:p>
            <a:pPr marL="68580" indent="0" algn="r" rtl="1">
              <a:buNone/>
            </a:pP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هذا الأمر دفع الرئيس الأمريكي </a:t>
            </a:r>
            <a:r>
              <a:rPr lang="ar-DZ" sz="2800" dirty="0" err="1">
                <a:latin typeface="Arabic Typesetting" pitchFamily="66" charset="-78"/>
                <a:cs typeface="Arabic Typesetting" pitchFamily="66" charset="-78"/>
              </a:rPr>
              <a:t>إيزنهاور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 على إمضاء اتفاقية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National </a:t>
            </a:r>
            <a:r>
              <a:rPr lang="fr-F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Aeronautics</a:t>
            </a: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الذي انشأ وكالة</a:t>
            </a:r>
            <a:r>
              <a:rPr lang="ar-DZ" sz="2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ARPA</a:t>
            </a: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للأبحاث المتقدمة </a:t>
            </a: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Advanced </a:t>
            </a:r>
            <a:r>
              <a:rPr lang="fr-F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Project Agency </a:t>
            </a:r>
            <a:r>
              <a:rPr lang="ar-D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تحت تصرف وزارة الدفاع الأمريكية و باسم آخر</a:t>
            </a:r>
            <a:r>
              <a:rPr lang="ar-DZ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DARPA</a:t>
            </a: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ثم فيما بعد يصبح </a:t>
            </a: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ARPANET</a:t>
            </a: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سنة</a:t>
            </a: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1969 </a:t>
            </a:r>
            <a:r>
              <a:rPr lang="ar-DZ" sz="2800" dirty="0">
                <a:latin typeface="Arabic Typesetting" panose="03020402040406030203" pitchFamily="66" charset="-78"/>
                <a:cs typeface="Arabic Typesetting" pitchFamily="66" charset="-78"/>
              </a:rPr>
              <a:t>فكان خاص بالإدارة العسكرية إذن تعاونت  الجامعات و مراكز البحث  دائما حول مشاريع عسكرية من اجل التصدي إلى أي هجوم نووي يمكن أن يعطل هذا الاتصال ما بين </a:t>
            </a: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ARPANET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و الجامعات و مراكز البحث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. </a:t>
            </a:r>
            <a:endParaRPr lang="ar-DZ" dirty="0" smtClean="0">
              <a:latin typeface="Arabic Typesetting" pitchFamily="66" charset="-78"/>
              <a:cs typeface="Arabic Typesetting" pitchFamily="66" charset="-78"/>
            </a:endParaRPr>
          </a:p>
          <a:p>
            <a:pPr marL="68580" indent="0" algn="r" rtl="1">
              <a:buNone/>
            </a:pPr>
            <a:endParaRPr lang="ar-DZ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و لكي تبقى هذه الشبكة شغالة لجأ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Paul  Baran </a:t>
            </a: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من المركز 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البحثي </a:t>
            </a:r>
            <a:r>
              <a:rPr lang="fr-FR" dirty="0" smtClean="0">
                <a:latin typeface="Arabic Typesetting" pitchFamily="66" charset="-78"/>
                <a:cs typeface="Arabic Typesetting" pitchFamily="66" charset="-78"/>
              </a:rPr>
              <a:t>(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Rand Corporation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)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إلى هندسة شبكة حواسيب ذات نظام موزع لكي لا يتم الانقطاع في حالة هجوم  ساعده في ذلك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  Davies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(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من المخبر الوطني للفيزياء البريطاني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)،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هذا النظام الشبكي الموزع سمح بتصميم برمجيات قادرة على إرسال و استقبال المعلومات من مصدر أو نحو  أي حاسوب  على بروتوكول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TCP/IP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 إنه </a:t>
            </a:r>
            <a:r>
              <a:rPr lang="ar-DZ" sz="2800" b="1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ميلاد الانترنيت </a:t>
            </a:r>
            <a:r>
              <a:rPr lang="ar-DZ" sz="2800" dirty="0">
                <a:latin typeface="Arabic Typesetting" pitchFamily="66" charset="-78"/>
                <a:cs typeface="Arabic Typesetting" pitchFamily="66" charset="-78"/>
              </a:rPr>
              <a:t>. </a:t>
            </a:r>
          </a:p>
          <a:p>
            <a:pPr marL="68580" indent="0" algn="r" rtl="1">
              <a:buNone/>
            </a:pPr>
            <a:endParaRPr lang="ar-DZ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6C6CF-07AC-44FB-8685-F2654CBEC403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12872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2633</TotalTime>
  <Words>4094</Words>
  <Application>Microsoft Office PowerPoint</Application>
  <PresentationFormat>Affichage à l'écran (4:3)</PresentationFormat>
  <Paragraphs>218</Paragraphs>
  <Slides>31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32" baseType="lpstr">
      <vt:lpstr>Austin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arwa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ABUMADA</dc:creator>
  <cp:lastModifiedBy>lenovo</cp:lastModifiedBy>
  <cp:revision>222</cp:revision>
  <dcterms:created xsi:type="dcterms:W3CDTF">2015-09-26T00:05:33Z</dcterms:created>
  <dcterms:modified xsi:type="dcterms:W3CDTF">2021-11-30T19:31:42Z</dcterms:modified>
</cp:coreProperties>
</file>