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8" r:id="rId1"/>
  </p:sldMasterIdLst>
  <p:sldIdLst>
    <p:sldId id="264" r:id="rId2"/>
    <p:sldId id="265" r:id="rId3"/>
    <p:sldId id="256" r:id="rId4"/>
    <p:sldId id="257" r:id="rId5"/>
    <p:sldId id="262" r:id="rId6"/>
    <p:sldId id="260" r:id="rId7"/>
    <p:sldId id="259" r:id="rId8"/>
    <p:sldId id="266" r:id="rId9"/>
    <p:sldId id="275" r:id="rId10"/>
    <p:sldId id="267" r:id="rId11"/>
    <p:sldId id="268" r:id="rId12"/>
    <p:sldId id="269" r:id="rId13"/>
    <p:sldId id="278" r:id="rId14"/>
    <p:sldId id="270" r:id="rId15"/>
    <p:sldId id="271" r:id="rId16"/>
    <p:sldId id="272" r:id="rId17"/>
    <p:sldId id="276" r:id="rId18"/>
    <p:sldId id="273" r:id="rId19"/>
    <p:sldId id="277" r:id="rId20"/>
    <p:sldId id="274" r:id="rId2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52" autoAdjust="0"/>
    <p:restoredTop sz="94660"/>
  </p:normalViewPr>
  <p:slideViewPr>
    <p:cSldViewPr snapToGrid="0">
      <p:cViewPr varScale="1">
        <p:scale>
          <a:sx n="80" d="100"/>
          <a:sy n="80" d="100"/>
        </p:scale>
        <p:origin x="2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81C26B69-5A97-4298-9E93-9CA17120681A}" type="datetimeFigureOut">
              <a:rPr lang="fr-FR" smtClean="0"/>
              <a:t>23/01/2021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F560E748-C84E-4EB8-8099-60F1C746EF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7386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26B69-5A97-4298-9E93-9CA17120681A}" type="datetimeFigureOut">
              <a:rPr lang="fr-FR" smtClean="0"/>
              <a:t>23/01/2021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0E748-C84E-4EB8-8099-60F1C746EF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3285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1C26B69-5A97-4298-9E93-9CA17120681A}" type="datetimeFigureOut">
              <a:rPr lang="fr-FR" smtClean="0"/>
              <a:t>23/01/2021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560E748-C84E-4EB8-8099-60F1C746EF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38689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1C26B69-5A97-4298-9E93-9CA17120681A}" type="datetimeFigureOut">
              <a:rPr lang="fr-FR" smtClean="0"/>
              <a:t>23/01/2021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560E748-C84E-4EB8-8099-60F1C746EFDB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758048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1C26B69-5A97-4298-9E93-9CA17120681A}" type="datetimeFigureOut">
              <a:rPr lang="fr-FR" smtClean="0"/>
              <a:t>23/01/2021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560E748-C84E-4EB8-8099-60F1C746EF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15421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26B69-5A97-4298-9E93-9CA17120681A}" type="datetimeFigureOut">
              <a:rPr lang="fr-FR" smtClean="0"/>
              <a:t>23/01/2021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0E748-C84E-4EB8-8099-60F1C746EF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55405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26B69-5A97-4298-9E93-9CA17120681A}" type="datetimeFigureOut">
              <a:rPr lang="fr-FR" smtClean="0"/>
              <a:t>23/01/2021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0E748-C84E-4EB8-8099-60F1C746EF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78422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26B69-5A97-4298-9E93-9CA17120681A}" type="datetimeFigureOut">
              <a:rPr lang="fr-FR" smtClean="0"/>
              <a:t>23/01/2021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0E748-C84E-4EB8-8099-60F1C746EF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62336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1C26B69-5A97-4298-9E93-9CA17120681A}" type="datetimeFigureOut">
              <a:rPr lang="fr-FR" smtClean="0"/>
              <a:t>23/01/2021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560E748-C84E-4EB8-8099-60F1C746EF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5870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26B69-5A97-4298-9E93-9CA17120681A}" type="datetimeFigureOut">
              <a:rPr lang="fr-FR" smtClean="0"/>
              <a:t>23/01/2021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0E748-C84E-4EB8-8099-60F1C746EF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9212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1C26B69-5A97-4298-9E93-9CA17120681A}" type="datetimeFigureOut">
              <a:rPr lang="fr-FR" smtClean="0"/>
              <a:t>23/01/2021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560E748-C84E-4EB8-8099-60F1C746EF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7092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26B69-5A97-4298-9E93-9CA17120681A}" type="datetimeFigureOut">
              <a:rPr lang="fr-FR" smtClean="0"/>
              <a:t>23/01/2021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0E748-C84E-4EB8-8099-60F1C746EF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7997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26B69-5A97-4298-9E93-9CA17120681A}" type="datetimeFigureOut">
              <a:rPr lang="fr-FR" smtClean="0"/>
              <a:t>23/01/2021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0E748-C84E-4EB8-8099-60F1C746EF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9339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26B69-5A97-4298-9E93-9CA17120681A}" type="datetimeFigureOut">
              <a:rPr lang="fr-FR" smtClean="0"/>
              <a:t>23/01/2021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0E748-C84E-4EB8-8099-60F1C746EF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9523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26B69-5A97-4298-9E93-9CA17120681A}" type="datetimeFigureOut">
              <a:rPr lang="fr-FR" smtClean="0"/>
              <a:t>23/01/2021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0E748-C84E-4EB8-8099-60F1C746EF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7295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26B69-5A97-4298-9E93-9CA17120681A}" type="datetimeFigureOut">
              <a:rPr lang="fr-FR" smtClean="0"/>
              <a:t>23/01/2021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0E748-C84E-4EB8-8099-60F1C746EF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0239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26B69-5A97-4298-9E93-9CA17120681A}" type="datetimeFigureOut">
              <a:rPr lang="fr-FR" smtClean="0"/>
              <a:t>23/01/2021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0E748-C84E-4EB8-8099-60F1C746EF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2798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C26B69-5A97-4298-9E93-9CA17120681A}" type="datetimeFigureOut">
              <a:rPr lang="fr-FR" smtClean="0"/>
              <a:t>23/01/2021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0E748-C84E-4EB8-8099-60F1C746EF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65087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39" r:id="rId1"/>
    <p:sldLayoutId id="2147484040" r:id="rId2"/>
    <p:sldLayoutId id="2147484041" r:id="rId3"/>
    <p:sldLayoutId id="2147484042" r:id="rId4"/>
    <p:sldLayoutId id="2147484043" r:id="rId5"/>
    <p:sldLayoutId id="2147484044" r:id="rId6"/>
    <p:sldLayoutId id="2147484045" r:id="rId7"/>
    <p:sldLayoutId id="2147484046" r:id="rId8"/>
    <p:sldLayoutId id="2147484047" r:id="rId9"/>
    <p:sldLayoutId id="2147484048" r:id="rId10"/>
    <p:sldLayoutId id="2147484049" r:id="rId11"/>
    <p:sldLayoutId id="2147484050" r:id="rId12"/>
    <p:sldLayoutId id="2147484051" r:id="rId13"/>
    <p:sldLayoutId id="2147484052" r:id="rId14"/>
    <p:sldLayoutId id="2147484053" r:id="rId15"/>
    <p:sldLayoutId id="2147484054" r:id="rId16"/>
    <p:sldLayoutId id="214748405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r>
              <a:rPr lang="ar-DZ" b="1" cap="none" dirty="0" smtClean="0">
                <a:ln w="9525">
                  <a:solidFill>
                    <a:srgbClr val="00B0F0"/>
                  </a:solidFill>
                  <a:prstDash val="solid"/>
                </a:ln>
                <a:solidFill>
                  <a:srgbClr val="00B0F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علم النفس المرضي للطفل و المراهق</a:t>
            </a:r>
            <a:endParaRPr lang="fr-FR" b="1" cap="none" dirty="0">
              <a:ln w="9525">
                <a:solidFill>
                  <a:srgbClr val="00B0F0"/>
                </a:solidFill>
                <a:prstDash val="solid"/>
              </a:ln>
              <a:solidFill>
                <a:srgbClr val="00B0F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ar-DZ" dirty="0" smtClean="0"/>
              <a:t>من اعداد الأستاذة </a:t>
            </a:r>
            <a:r>
              <a:rPr lang="ar-DZ" dirty="0" err="1" smtClean="0"/>
              <a:t>اليازيدي</a:t>
            </a:r>
            <a:r>
              <a:rPr lang="ar-DZ" dirty="0" smtClean="0"/>
              <a:t> فاطمة الزهراء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3140730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13774" y="1431758"/>
            <a:ext cx="10363826" cy="4359441"/>
          </a:xfrm>
        </p:spPr>
        <p:txBody>
          <a:bodyPr/>
          <a:lstStyle/>
          <a:p>
            <a:pPr algn="r" rtl="1">
              <a:buFont typeface="Wingdings" panose="05000000000000000000" pitchFamily="2" charset="2"/>
              <a:buChar char="ü"/>
            </a:pPr>
            <a:r>
              <a:rPr lang="ar-DZ" sz="2400" dirty="0" smtClean="0"/>
              <a:t> </a:t>
            </a:r>
            <a:r>
              <a:rPr lang="fr-FR" sz="2400" i="1" dirty="0" smtClean="0">
                <a:solidFill>
                  <a:schemeClr val="accent5"/>
                </a:solidFill>
              </a:rPr>
              <a:t>Etiologie</a:t>
            </a:r>
            <a:r>
              <a:rPr lang="ar-DZ" sz="2400" i="1" dirty="0" smtClean="0">
                <a:solidFill>
                  <a:schemeClr val="accent5"/>
                </a:solidFill>
              </a:rPr>
              <a:t>:</a:t>
            </a:r>
            <a:r>
              <a:rPr lang="ar-DZ" sz="2400" dirty="0" smtClean="0"/>
              <a:t> علم الذي يدرس أسباب الاضطرابات.</a:t>
            </a: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fr-FR" sz="2400" i="1" dirty="0" err="1" smtClean="0">
                <a:solidFill>
                  <a:schemeClr val="accent5"/>
                </a:solidFill>
              </a:rPr>
              <a:t>Sémeiologie</a:t>
            </a:r>
            <a:r>
              <a:rPr lang="ar-DZ" sz="2400" i="1" dirty="0" smtClean="0">
                <a:solidFill>
                  <a:schemeClr val="accent5"/>
                </a:solidFill>
              </a:rPr>
              <a:t>: </a:t>
            </a:r>
            <a:r>
              <a:rPr lang="ar-DZ" sz="2400" dirty="0" smtClean="0"/>
              <a:t>دراسة الأعراض و المؤشرات التي من خلالها تظهر الأمراض.</a:t>
            </a: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ar-DZ" sz="2400" i="1" dirty="0" smtClean="0">
                <a:solidFill>
                  <a:schemeClr val="accent5"/>
                </a:solidFill>
              </a:rPr>
              <a:t>العرض</a:t>
            </a:r>
            <a:r>
              <a:rPr lang="ar-DZ" sz="2400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sz="2400" i="1" dirty="0" err="1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Symptome</a:t>
            </a:r>
            <a:r>
              <a:rPr lang="ar-DZ" sz="2400" i="1" dirty="0" smtClean="0">
                <a:solidFill>
                  <a:schemeClr val="accent5"/>
                </a:solidFill>
              </a:rPr>
              <a:t>:</a:t>
            </a:r>
            <a:r>
              <a:rPr lang="ar-DZ" sz="2400" i="1" dirty="0" smtClean="0"/>
              <a:t> </a:t>
            </a:r>
            <a:r>
              <a:rPr lang="ar-DZ" sz="2400" dirty="0" smtClean="0"/>
              <a:t>تعبير تلقائي للمرض سواء كان ذلك صرح به المريض أو تم ملاحظته من طرف الفاحص.</a:t>
            </a: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fr-FR" sz="2400" i="1" dirty="0" err="1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Syndrme</a:t>
            </a:r>
            <a:r>
              <a:rPr lang="ar-DZ" sz="2400" i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ar-DZ" sz="2400" i="1" dirty="0" smtClean="0"/>
              <a:t> </a:t>
            </a:r>
            <a:r>
              <a:rPr lang="ar-DZ" sz="2400" dirty="0" smtClean="0"/>
              <a:t>زملة الأعراض أو ما يعرف بمركب الأعراض المرتبطة بعضها البعض في كيان مرضي واحد.</a:t>
            </a: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fr-FR" sz="2400" i="1" dirty="0" smtClean="0">
                <a:solidFill>
                  <a:schemeClr val="accent5"/>
                </a:solidFill>
              </a:rPr>
              <a:t>Comorbidité</a:t>
            </a:r>
            <a:r>
              <a:rPr lang="ar-DZ" sz="2400" i="1" dirty="0" smtClean="0">
                <a:solidFill>
                  <a:schemeClr val="accent5"/>
                </a:solidFill>
              </a:rPr>
              <a:t>:</a:t>
            </a:r>
            <a:r>
              <a:rPr lang="ar-DZ" sz="2400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DZ" sz="2400" dirty="0" smtClean="0"/>
              <a:t>ظاهرة تسمى الاعتلال المشترك، تشير إلى وجود </a:t>
            </a:r>
            <a:r>
              <a:rPr lang="ar-DZ" sz="2400" dirty="0" err="1" smtClean="0"/>
              <a:t>إضطرابات</a:t>
            </a:r>
            <a:r>
              <a:rPr lang="ar-DZ" sz="2400" dirty="0" smtClean="0"/>
              <a:t> أو أمراض في حالة واحدة.</a:t>
            </a:r>
            <a:endParaRPr lang="ar-DZ" sz="2400" dirty="0"/>
          </a:p>
          <a:p>
            <a:pPr marL="0" indent="0" algn="r" rtl="1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02725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13774" y="1046747"/>
            <a:ext cx="10363826" cy="4744453"/>
          </a:xfrm>
        </p:spPr>
        <p:txBody>
          <a:bodyPr/>
          <a:lstStyle/>
          <a:p>
            <a:pPr algn="r" rtl="1">
              <a:buFont typeface="Wingdings" panose="05000000000000000000" pitchFamily="2" charset="2"/>
              <a:buChar char="ü"/>
            </a:pPr>
            <a:r>
              <a:rPr lang="ar-DZ" sz="2400" i="1" dirty="0" smtClean="0">
                <a:solidFill>
                  <a:schemeClr val="accent5"/>
                </a:solidFill>
              </a:rPr>
              <a:t>التشخيص </a:t>
            </a:r>
            <a:r>
              <a:rPr lang="fr-FR" sz="2400" i="1" dirty="0" smtClean="0">
                <a:solidFill>
                  <a:schemeClr val="accent5"/>
                </a:solidFill>
              </a:rPr>
              <a:t>diagnostic</a:t>
            </a:r>
            <a:r>
              <a:rPr lang="ar-DZ" sz="2400" i="1" dirty="0" smtClean="0">
                <a:solidFill>
                  <a:schemeClr val="accent5"/>
                </a:solidFill>
              </a:rPr>
              <a:t>:</a:t>
            </a:r>
            <a:r>
              <a:rPr lang="ar-DZ" sz="2400" i="1" dirty="0" smtClean="0"/>
              <a:t> </a:t>
            </a:r>
            <a:r>
              <a:rPr lang="ar-DZ" sz="2400" dirty="0" smtClean="0"/>
              <a:t>يقصد بالتشخيص التقديم العلمي الكامل لحالة مرضية محددة و يتضمن المعلومات و الأعراض بنوعيها الكمي و الكيفي. ان التشخيص يختلف حسب المجتمعات و البيئة التي يعيش فيها المريض و تعرف ب </a:t>
            </a:r>
            <a:r>
              <a:rPr lang="fr-FR" sz="2400" dirty="0" smtClean="0"/>
              <a:t>l’ethno </a:t>
            </a:r>
            <a:r>
              <a:rPr lang="fr-FR" sz="2400" dirty="0"/>
              <a:t>psychopathologie</a:t>
            </a: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ar-DZ" sz="2400" i="1" dirty="0" smtClean="0">
                <a:solidFill>
                  <a:schemeClr val="accent5"/>
                </a:solidFill>
              </a:rPr>
              <a:t> التصنيف </a:t>
            </a:r>
            <a:r>
              <a:rPr lang="fr-FR" sz="2400" i="1" dirty="0" smtClean="0">
                <a:solidFill>
                  <a:schemeClr val="accent5"/>
                </a:solidFill>
              </a:rPr>
              <a:t>Nosologie</a:t>
            </a:r>
            <a:r>
              <a:rPr lang="ar-DZ" sz="2400" i="1" dirty="0" smtClean="0">
                <a:solidFill>
                  <a:schemeClr val="accent5"/>
                </a:solidFill>
              </a:rPr>
              <a:t>:</a:t>
            </a:r>
            <a:r>
              <a:rPr lang="ar-DZ" sz="2400" dirty="0" smtClean="0"/>
              <a:t> يقصد بالتشخيص كشف أو إيجاد نظام يتدرج فيه الأفراد المتشابهون أو الجماعات المتشابهة في طبقات أو فئات ينظر اليها كوحدات. لقد ظهرت عدة تصنيفات بعد نظام تصنيف </a:t>
            </a:r>
            <a:r>
              <a:rPr lang="ar-DZ" sz="2400" dirty="0" err="1" smtClean="0"/>
              <a:t>كريبلان</a:t>
            </a:r>
            <a:r>
              <a:rPr lang="ar-DZ" sz="2400" dirty="0" smtClean="0"/>
              <a:t> الا أن أكثر تصنيفين استخداما هما:  </a:t>
            </a:r>
          </a:p>
          <a:p>
            <a:pPr algn="r" rtl="1"/>
            <a:r>
              <a:rPr lang="ar-DZ" sz="2400" dirty="0" smtClean="0"/>
              <a:t>الدليل التشخيصي و الاحصائي للاضطرابات العقلية و هو </a:t>
            </a:r>
            <a:r>
              <a:rPr lang="fr-FR" sz="2400" dirty="0" smtClean="0"/>
              <a:t>DSM</a:t>
            </a:r>
            <a:r>
              <a:rPr lang="ar-DZ" sz="2400" dirty="0" smtClean="0"/>
              <a:t> و الصادر عن رابط الأخصائيين </a:t>
            </a:r>
            <a:r>
              <a:rPr lang="ar-DZ" sz="2400" dirty="0" err="1" smtClean="0"/>
              <a:t>النفسانين</a:t>
            </a:r>
            <a:r>
              <a:rPr lang="ar-DZ" sz="2400" dirty="0" smtClean="0"/>
              <a:t> </a:t>
            </a:r>
            <a:r>
              <a:rPr lang="fr-FR" sz="2400" dirty="0" smtClean="0"/>
              <a:t>A-P-A</a:t>
            </a:r>
            <a:r>
              <a:rPr lang="ar-DZ" sz="2400" dirty="0" smtClean="0"/>
              <a:t> .</a:t>
            </a:r>
          </a:p>
          <a:p>
            <a:pPr algn="r" rtl="1"/>
            <a:r>
              <a:rPr lang="ar-DZ" sz="2400" dirty="0" smtClean="0"/>
              <a:t>التصنيف الدولي للأمراض </a:t>
            </a:r>
            <a:r>
              <a:rPr lang="fr-FR" sz="2400" dirty="0" err="1" smtClean="0"/>
              <a:t>I.c.d</a:t>
            </a:r>
            <a:r>
              <a:rPr lang="ar-DZ" sz="2400" dirty="0" smtClean="0"/>
              <a:t>  الصادر عن منظمة الصحة العالمية </a:t>
            </a:r>
            <a:r>
              <a:rPr lang="fr-FR" sz="2400" dirty="0" smtClean="0"/>
              <a:t>OMS</a:t>
            </a:r>
            <a:r>
              <a:rPr lang="ar-DZ" sz="2400" dirty="0" smtClean="0"/>
              <a:t>.            </a:t>
            </a:r>
          </a:p>
        </p:txBody>
      </p:sp>
    </p:spTree>
    <p:extLst>
      <p:ext uri="{BB962C8B-B14F-4D97-AF65-F5344CB8AC3E}">
        <p14:creationId xmlns:p14="http://schemas.microsoft.com/office/powerpoint/2010/main" val="2732366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3149" y="2768600"/>
            <a:ext cx="10364451" cy="1596177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ar-DZ" sz="4800" dirty="0" smtClean="0">
                <a:solidFill>
                  <a:srgbClr val="FF0000"/>
                </a:solidFill>
              </a:rPr>
              <a:t>أسباب الاضطرابات النفسية حسب مختلف </a:t>
            </a:r>
            <a:r>
              <a:rPr lang="ar-DZ" sz="4800" dirty="0" err="1" smtClean="0">
                <a:solidFill>
                  <a:srgbClr val="FF0000"/>
                </a:solidFill>
              </a:rPr>
              <a:t>الإتجاهات</a:t>
            </a:r>
            <a:r>
              <a:rPr lang="ar-DZ" sz="4800" dirty="0" smtClean="0">
                <a:solidFill>
                  <a:srgbClr val="FF0000"/>
                </a:solidFill>
              </a:rPr>
              <a:t/>
            </a:r>
            <a:br>
              <a:rPr lang="ar-DZ" sz="4800" dirty="0" smtClean="0">
                <a:solidFill>
                  <a:srgbClr val="FF0000"/>
                </a:solidFill>
              </a:rPr>
            </a:br>
            <a:r>
              <a:rPr lang="ar-DZ" sz="2000" dirty="0" smtClean="0">
                <a:solidFill>
                  <a:srgbClr val="FF0000"/>
                </a:solidFill>
              </a:rPr>
              <a:t>الدرس الثالث</a:t>
            </a:r>
            <a:endParaRPr lang="fr-FR" sz="48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13774" y="2057400"/>
            <a:ext cx="10363826" cy="3733799"/>
          </a:xfrm>
        </p:spPr>
        <p:txBody>
          <a:bodyPr/>
          <a:lstStyle/>
          <a:p>
            <a:pPr marL="0" indent="0" algn="r" rtl="1">
              <a:buNone/>
            </a:pPr>
            <a:r>
              <a:rPr lang="ar-DZ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47004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65647" y="1633166"/>
            <a:ext cx="10363826" cy="3756981"/>
          </a:xfrm>
        </p:spPr>
        <p:txBody>
          <a:bodyPr/>
          <a:lstStyle/>
          <a:p>
            <a:pPr algn="r" rtl="1"/>
            <a:r>
              <a:rPr lang="ar-DZ" sz="2400" dirty="0"/>
              <a:t>في أواخر القرن 19 ظهرت العديد من وجهات النظر النفسية التي </a:t>
            </a:r>
            <a:r>
              <a:rPr lang="ar-DZ" sz="2400" dirty="0" smtClean="0"/>
              <a:t>تعزو </a:t>
            </a:r>
            <a:r>
              <a:rPr lang="ar-DZ" sz="2400" dirty="0"/>
              <a:t>الاضطرابات النفسية إلى أسباب مختلفة منها</a:t>
            </a:r>
            <a:r>
              <a:rPr lang="ar-DZ" sz="2400" dirty="0" smtClean="0"/>
              <a:t>:</a:t>
            </a:r>
          </a:p>
          <a:p>
            <a:pPr marL="0" indent="0" algn="r" rtl="1">
              <a:buNone/>
            </a:pPr>
            <a:endParaRPr lang="ar-DZ" sz="2400" dirty="0"/>
          </a:p>
          <a:p>
            <a:pPr marL="0" indent="0" algn="r" rtl="1">
              <a:buNone/>
            </a:pP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699" y="2632698"/>
            <a:ext cx="10406774" cy="3060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036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3250899"/>
              </p:ext>
            </p:extLst>
          </p:nvPr>
        </p:nvGraphicFramePr>
        <p:xfrm>
          <a:off x="1215189" y="1684420"/>
          <a:ext cx="9962148" cy="316430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268354"/>
                <a:gridCol w="2500430"/>
                <a:gridCol w="2500430"/>
                <a:gridCol w="2692934"/>
              </a:tblGrid>
              <a:tr h="529391"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الرواد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العلاج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تفسير المرض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dirty="0" smtClean="0"/>
                        <a:t>الاتجاه</a:t>
                      </a:r>
                      <a:endParaRPr lang="fr-FR" dirty="0"/>
                    </a:p>
                  </a:txBody>
                  <a:tcPr/>
                </a:tc>
              </a:tr>
              <a:tr h="926431">
                <a:tc>
                  <a:txBody>
                    <a:bodyPr/>
                    <a:lstStyle/>
                    <a:p>
                      <a:pPr algn="r" rtl="1"/>
                      <a:r>
                        <a:rPr lang="ar-DZ" dirty="0" smtClean="0"/>
                        <a:t>-</a:t>
                      </a:r>
                      <a:r>
                        <a:rPr lang="ar-DZ" dirty="0" err="1" smtClean="0"/>
                        <a:t>وطسلن</a:t>
                      </a:r>
                      <a:endParaRPr lang="ar-DZ" dirty="0" smtClean="0"/>
                    </a:p>
                    <a:p>
                      <a:pPr algn="r" rtl="1"/>
                      <a:r>
                        <a:rPr lang="ar-DZ" dirty="0" smtClean="0"/>
                        <a:t>-</a:t>
                      </a:r>
                      <a:r>
                        <a:rPr lang="ar-DZ" dirty="0" err="1" smtClean="0"/>
                        <a:t>سكينر</a:t>
                      </a:r>
                      <a:endParaRPr lang="ar-DZ" dirty="0" smtClean="0"/>
                    </a:p>
                    <a:p>
                      <a:pPr algn="r" rtl="1"/>
                      <a:r>
                        <a:rPr lang="ar-DZ" dirty="0" smtClean="0"/>
                        <a:t>-بندور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dirty="0" smtClean="0"/>
                        <a:t>تعديل السلوك المرضي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dirty="0" smtClean="0"/>
                        <a:t>تعلم الاستجابات غير توافقية من</a:t>
                      </a:r>
                      <a:r>
                        <a:rPr lang="ar-DZ" baseline="0" dirty="0" smtClean="0"/>
                        <a:t> البيئة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dirty="0" smtClean="0"/>
                        <a:t>الاتجاه السلوكي</a:t>
                      </a:r>
                      <a:endParaRPr lang="fr-FR" dirty="0"/>
                    </a:p>
                  </a:txBody>
                  <a:tcPr/>
                </a:tc>
              </a:tr>
              <a:tr h="926431">
                <a:tc>
                  <a:txBody>
                    <a:bodyPr/>
                    <a:lstStyle/>
                    <a:p>
                      <a:pPr algn="r" rtl="1"/>
                      <a:r>
                        <a:rPr lang="ar-DZ" dirty="0" smtClean="0"/>
                        <a:t>-</a:t>
                      </a:r>
                      <a:r>
                        <a:rPr lang="fr-FR" dirty="0" err="1" smtClean="0"/>
                        <a:t>kelly</a:t>
                      </a:r>
                      <a:endParaRPr lang="ar-DZ" dirty="0" smtClean="0"/>
                    </a:p>
                    <a:p>
                      <a:pPr algn="r" rtl="1"/>
                      <a:r>
                        <a:rPr lang="ar-DZ" dirty="0" smtClean="0"/>
                        <a:t>-</a:t>
                      </a:r>
                      <a:r>
                        <a:rPr lang="fr-FR" dirty="0" err="1" smtClean="0"/>
                        <a:t>beck</a:t>
                      </a:r>
                      <a:endParaRPr lang="fr-FR" dirty="0" smtClean="0"/>
                    </a:p>
                    <a:p>
                      <a:pPr algn="r" rtl="1"/>
                      <a:r>
                        <a:rPr lang="fr-FR" dirty="0" smtClean="0"/>
                        <a:t>-</a:t>
                      </a:r>
                      <a:r>
                        <a:rPr lang="ar-DZ" dirty="0" smtClean="0"/>
                        <a:t> </a:t>
                      </a:r>
                      <a:r>
                        <a:rPr lang="ar-DZ" dirty="0" err="1" smtClean="0"/>
                        <a:t>إيليس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dirty="0" smtClean="0"/>
                        <a:t>إعادة</a:t>
                      </a:r>
                      <a:r>
                        <a:rPr lang="ar-DZ" baseline="0" dirty="0" smtClean="0"/>
                        <a:t> التشكيل المعرفي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dirty="0" smtClean="0"/>
                        <a:t>-تشوه العمليات المعرفية</a:t>
                      </a:r>
                    </a:p>
                    <a:p>
                      <a:pPr algn="r" rtl="1"/>
                      <a:r>
                        <a:rPr lang="ar-DZ" dirty="0" smtClean="0"/>
                        <a:t>-أخطاء في التفكير</a:t>
                      </a:r>
                      <a:r>
                        <a:rPr lang="ar-DZ" baseline="0" dirty="0" smtClean="0"/>
                        <a:t> (الإدراك، التوقعات، </a:t>
                      </a:r>
                      <a:r>
                        <a:rPr lang="ar-DZ" baseline="0" dirty="0" err="1" smtClean="0"/>
                        <a:t>التقيمات</a:t>
                      </a:r>
                      <a:r>
                        <a:rPr lang="ar-DZ" baseline="0" dirty="0" smtClean="0"/>
                        <a:t>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dirty="0" smtClean="0"/>
                        <a:t>الاتجاه المرضي</a:t>
                      </a:r>
                      <a:endParaRPr lang="fr-FR" dirty="0"/>
                    </a:p>
                  </a:txBody>
                  <a:tcPr/>
                </a:tc>
              </a:tr>
              <a:tr h="782053">
                <a:tc>
                  <a:txBody>
                    <a:bodyPr/>
                    <a:lstStyle/>
                    <a:p>
                      <a:pPr algn="r" rtl="1"/>
                      <a:r>
                        <a:rPr lang="ar-DZ" dirty="0" smtClean="0"/>
                        <a:t>-</a:t>
                      </a:r>
                      <a:r>
                        <a:rPr lang="ar-DZ" dirty="0" err="1" smtClean="0"/>
                        <a:t>ماسلو</a:t>
                      </a:r>
                      <a:r>
                        <a:rPr lang="fr-FR" dirty="0" smtClean="0"/>
                        <a:t>    Maslow </a:t>
                      </a:r>
                      <a:endParaRPr lang="ar-DZ" dirty="0" smtClean="0"/>
                    </a:p>
                    <a:p>
                      <a:pPr algn="r" rtl="1"/>
                      <a:r>
                        <a:rPr lang="ar-DZ" dirty="0" smtClean="0"/>
                        <a:t>-</a:t>
                      </a:r>
                      <a:r>
                        <a:rPr lang="ar-DZ" dirty="0" err="1" smtClean="0"/>
                        <a:t>روجرس</a:t>
                      </a:r>
                      <a:r>
                        <a:rPr lang="ar-DZ" dirty="0" smtClean="0"/>
                        <a:t> </a:t>
                      </a:r>
                      <a:r>
                        <a:rPr lang="fr-FR" dirty="0" smtClean="0"/>
                        <a:t>Rogers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dirty="0" smtClean="0"/>
                        <a:t>زيادة تطابق بين</a:t>
                      </a:r>
                      <a:r>
                        <a:rPr lang="ar-DZ" baseline="0" dirty="0" smtClean="0"/>
                        <a:t> الذات المثالية و الذات الحقيقية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dirty="0" smtClean="0"/>
                        <a:t>-عدم</a:t>
                      </a:r>
                      <a:r>
                        <a:rPr lang="ar-DZ" baseline="0" dirty="0" smtClean="0"/>
                        <a:t> تطابق بين الذات و الخبرة</a:t>
                      </a:r>
                    </a:p>
                    <a:p>
                      <a:pPr algn="r" rtl="1"/>
                      <a:r>
                        <a:rPr lang="ar-DZ" baseline="0" dirty="0" smtClean="0"/>
                        <a:t>-عدم اشباع الحاجات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dirty="0" smtClean="0"/>
                        <a:t>الاتجاه الانساني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9766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4628905"/>
              </p:ext>
            </p:extLst>
          </p:nvPr>
        </p:nvGraphicFramePr>
        <p:xfrm>
          <a:off x="1203157" y="1419728"/>
          <a:ext cx="9817768" cy="356134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454442"/>
                <a:gridCol w="2454442"/>
                <a:gridCol w="2454442"/>
                <a:gridCol w="2454442"/>
              </a:tblGrid>
              <a:tr h="617532"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الرواد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العلاج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تفسير المرض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الاتجاه</a:t>
                      </a:r>
                      <a:endParaRPr lang="fr-FR" dirty="0"/>
                    </a:p>
                  </a:txBody>
                  <a:tcPr/>
                </a:tc>
              </a:tr>
              <a:tr h="701743">
                <a:tc>
                  <a:txBody>
                    <a:bodyPr/>
                    <a:lstStyle/>
                    <a:p>
                      <a:pPr algn="r" rtl="1"/>
                      <a:r>
                        <a:rPr lang="ar-DZ" dirty="0" smtClean="0"/>
                        <a:t>-ماي </a:t>
                      </a:r>
                      <a:r>
                        <a:rPr lang="fr-FR" dirty="0" smtClean="0"/>
                        <a:t>May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dirty="0" smtClean="0"/>
                        <a:t>تفعيل الوعي بالذات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dirty="0" smtClean="0"/>
                        <a:t>عدم تطابق بين الذات و الخبرة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dirty="0" smtClean="0"/>
                        <a:t>الاتجاه الوجودي</a:t>
                      </a:r>
                      <a:endParaRPr lang="fr-FR" dirty="0"/>
                    </a:p>
                  </a:txBody>
                  <a:tcPr/>
                </a:tc>
              </a:tr>
              <a:tr h="1386645">
                <a:tc>
                  <a:txBody>
                    <a:bodyPr/>
                    <a:lstStyle/>
                    <a:p>
                      <a:pPr marL="285750" indent="-285750" algn="r" rtl="1">
                        <a:buFontTx/>
                        <a:buChar char="-"/>
                      </a:pPr>
                      <a:r>
                        <a:rPr lang="fr-FR" dirty="0" err="1" smtClean="0"/>
                        <a:t>Munichin</a:t>
                      </a:r>
                      <a:endParaRPr lang="ar-DZ" dirty="0" smtClean="0"/>
                    </a:p>
                    <a:p>
                      <a:pPr marL="285750" indent="-285750" algn="r" rtl="1">
                        <a:buFontTx/>
                        <a:buChar char="-"/>
                      </a:pPr>
                      <a:r>
                        <a:rPr lang="fr-FR" dirty="0" smtClean="0"/>
                        <a:t>Virginia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baseline="0" dirty="0" err="1" smtClean="0"/>
                        <a:t>Satir</a:t>
                      </a:r>
                      <a:endParaRPr lang="ar-DZ" baseline="0" dirty="0" smtClean="0"/>
                    </a:p>
                    <a:p>
                      <a:pPr marL="0" indent="0" algn="r" rtl="1">
                        <a:buFontTx/>
                        <a:buNone/>
                      </a:pPr>
                      <a:r>
                        <a:rPr lang="ar-DZ" baseline="0" dirty="0" smtClean="0"/>
                        <a:t>- </a:t>
                      </a:r>
                      <a:r>
                        <a:rPr lang="fr-FR" baseline="0" dirty="0" err="1" smtClean="0"/>
                        <a:t>Ackerman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dirty="0" smtClean="0"/>
                        <a:t>معالجة الأسرة و العلاج الأسرة</a:t>
                      </a:r>
                      <a:endParaRPr lang="ar-DZ" baseline="0" dirty="0" smtClean="0"/>
                    </a:p>
                    <a:p>
                      <a:pPr algn="r" rtl="1"/>
                      <a:r>
                        <a:rPr lang="fr-FR" baseline="0" dirty="0" smtClean="0"/>
                        <a:t>Thérapie familiale thérapie de couple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dirty="0" smtClean="0"/>
                        <a:t>-المناخ الغير السوي داخل</a:t>
                      </a:r>
                      <a:r>
                        <a:rPr lang="ar-DZ" baseline="0" dirty="0" smtClean="0"/>
                        <a:t> الأسرة</a:t>
                      </a:r>
                    </a:p>
                    <a:p>
                      <a:pPr algn="r" rtl="1"/>
                      <a:r>
                        <a:rPr lang="ar-DZ" baseline="0" dirty="0" smtClean="0"/>
                        <a:t>-أساليب الاتصال الخاطئة داخل الأسرة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dirty="0" smtClean="0"/>
                        <a:t>الاتجاه</a:t>
                      </a:r>
                      <a:r>
                        <a:rPr lang="ar-DZ" baseline="0" dirty="0" smtClean="0"/>
                        <a:t> النسقي الأسري- </a:t>
                      </a:r>
                      <a:r>
                        <a:rPr lang="ar-DZ" baseline="0" dirty="0" err="1" smtClean="0"/>
                        <a:t>الاتصالي</a:t>
                      </a:r>
                      <a:endParaRPr lang="ar-DZ" baseline="0" dirty="0" smtClean="0"/>
                    </a:p>
                  </a:txBody>
                  <a:tcPr/>
                </a:tc>
              </a:tr>
              <a:tr h="855425">
                <a:tc>
                  <a:txBody>
                    <a:bodyPr/>
                    <a:lstStyle/>
                    <a:p>
                      <a:pPr algn="r" rtl="1"/>
                      <a:r>
                        <a:rPr lang="ar-DZ" dirty="0" smtClean="0"/>
                        <a:t>- </a:t>
                      </a:r>
                      <a:r>
                        <a:rPr lang="fr-FR" dirty="0" smtClean="0"/>
                        <a:t>Angel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DZ" dirty="0" smtClean="0"/>
                        <a:t>تقوية الجهاز العصبي المناعي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dirty="0" smtClean="0"/>
                        <a:t>عوامل بيولوجية نفسية اجتماعية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dirty="0" smtClean="0"/>
                        <a:t>الاتجاه</a:t>
                      </a:r>
                      <a:r>
                        <a:rPr lang="ar-DZ" baseline="0" dirty="0" smtClean="0"/>
                        <a:t> </a:t>
                      </a:r>
                      <a:r>
                        <a:rPr lang="ar-DZ" baseline="0" dirty="0" err="1" smtClean="0"/>
                        <a:t>البيونفسي</a:t>
                      </a:r>
                      <a:r>
                        <a:rPr lang="ar-DZ" baseline="0" dirty="0" smtClean="0"/>
                        <a:t> الاجتماعي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169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97996" y="2671011"/>
            <a:ext cx="10364451" cy="1589052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ar-DZ" sz="4800" dirty="0" smtClean="0">
                <a:solidFill>
                  <a:srgbClr val="FF0000"/>
                </a:solidFill>
              </a:rPr>
              <a:t>مفهوم السواء و الشذوذ عند الطفل و </a:t>
            </a:r>
            <a:r>
              <a:rPr lang="ar-DZ" sz="4800" dirty="0" smtClean="0">
                <a:solidFill>
                  <a:srgbClr val="FF0000"/>
                </a:solidFill>
              </a:rPr>
              <a:t>المراهق</a:t>
            </a:r>
            <a:br>
              <a:rPr lang="ar-DZ" sz="4800" dirty="0" smtClean="0">
                <a:solidFill>
                  <a:srgbClr val="FF0000"/>
                </a:solidFill>
              </a:rPr>
            </a:br>
            <a:r>
              <a:rPr lang="ar-DZ" sz="2000" smtClean="0">
                <a:solidFill>
                  <a:srgbClr val="FF0000"/>
                </a:solidFill>
              </a:rPr>
              <a:t>الدرس الرابع</a:t>
            </a:r>
            <a:endParaRPr lang="fr-FR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9878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13774" y="1203158"/>
            <a:ext cx="10363826" cy="4588042"/>
          </a:xfrm>
        </p:spPr>
        <p:txBody>
          <a:bodyPr/>
          <a:lstStyle/>
          <a:p>
            <a:pPr algn="r" rtl="1">
              <a:buFont typeface="Wingdings" panose="05000000000000000000" pitchFamily="2" charset="2"/>
              <a:buChar char="q"/>
            </a:pPr>
            <a:r>
              <a:rPr lang="ar-DZ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مقدمة:</a:t>
            </a:r>
          </a:p>
          <a:p>
            <a:pPr marL="0" indent="0" algn="r" rtl="1">
              <a:buNone/>
            </a:pPr>
            <a:r>
              <a:rPr lang="ar-DZ" sz="2400" dirty="0" smtClean="0"/>
              <a:t>تختلف </a:t>
            </a:r>
            <a:r>
              <a:rPr lang="ar-DZ" sz="2400" dirty="0"/>
              <a:t>الاضطرابات النفسية في مرحلة الطفولة و المراهقة عن اضطرابات التي تظهر في </a:t>
            </a:r>
            <a:r>
              <a:rPr lang="ar-DZ" sz="2400" dirty="0" smtClean="0"/>
              <a:t>مرحلة </a:t>
            </a:r>
            <a:r>
              <a:rPr lang="ar-DZ" sz="2400" dirty="0"/>
              <a:t>الرشد، فمثلا الفصام يصيب الطفل و المراهق و الراشد و لكن الأعراض و الصورة </a:t>
            </a:r>
            <a:r>
              <a:rPr lang="ar-DZ" sz="2400" dirty="0" err="1"/>
              <a:t>العيادية</a:t>
            </a:r>
            <a:r>
              <a:rPr lang="ar-DZ" sz="2400" dirty="0"/>
              <a:t> </a:t>
            </a:r>
            <a:r>
              <a:rPr lang="fr-FR" sz="2400" dirty="0"/>
              <a:t>le tableau </a:t>
            </a:r>
            <a:r>
              <a:rPr lang="fr-FR" sz="2400" dirty="0" smtClean="0"/>
              <a:t>clinique</a:t>
            </a:r>
            <a:r>
              <a:rPr lang="ar-DZ" sz="2400" dirty="0" smtClean="0"/>
              <a:t> </a:t>
            </a:r>
            <a:r>
              <a:rPr lang="ar-DZ" sz="2400" dirty="0"/>
              <a:t>يختلف من مرحلة الطفولة عنه من مرحلة الرشد لان الاضطراب في مرحلة الطفولة و المراهقة </a:t>
            </a:r>
            <a:r>
              <a:rPr lang="ar-DZ" sz="2400" dirty="0" smtClean="0"/>
              <a:t>يرتبط </a:t>
            </a:r>
            <a:r>
              <a:rPr lang="ar-DZ" sz="2400" dirty="0"/>
              <a:t>بعوامل تجعل من الصعب وضوح الصورة الاكلينيكية، و من بين هذه العوامل نذكر منها: </a:t>
            </a:r>
            <a:endParaRPr lang="ar-DZ" sz="2400" dirty="0" smtClean="0"/>
          </a:p>
          <a:p>
            <a:pPr algn="r" rtl="1">
              <a:buFont typeface="Wingdings" panose="05000000000000000000" pitchFamily="2" charset="2"/>
              <a:buChar char="v"/>
            </a:pPr>
            <a:r>
              <a:rPr lang="ar-DZ" sz="2400" i="1" dirty="0" smtClean="0">
                <a:solidFill>
                  <a:schemeClr val="accent5"/>
                </a:solidFill>
              </a:rPr>
              <a:t> </a:t>
            </a:r>
            <a:r>
              <a:rPr lang="ar-DZ" sz="2400" i="1" dirty="0">
                <a:solidFill>
                  <a:schemeClr val="accent5"/>
                </a:solidFill>
              </a:rPr>
              <a:t>مشكلة النمو: </a:t>
            </a:r>
            <a:r>
              <a:rPr lang="ar-DZ" sz="2400" dirty="0"/>
              <a:t>في مرحلة الطفولة و المراهقة نلاحظ عدم اكتمال النمو في جوانبه العضوية، النفسية، السلوكية و العاطفية</a:t>
            </a:r>
            <a:r>
              <a:rPr lang="ar-DZ" sz="2400" dirty="0" smtClean="0"/>
              <a:t>.</a:t>
            </a:r>
          </a:p>
          <a:p>
            <a:pPr marL="0" indent="0" algn="r" rtl="1">
              <a:buNone/>
            </a:pPr>
            <a:r>
              <a:rPr lang="ar-DZ" sz="2400" dirty="0"/>
              <a:t>لهذا السبب فإن احتمال الخلط بين المشكلات أو التغيرات الحتمية التي تفرضهما طبيعة النمو و الاضطرابات الحقيقية في عملية التشخيص.</a:t>
            </a:r>
          </a:p>
          <a:p>
            <a:pPr marL="0" indent="0" algn="r" rtl="1">
              <a:buNone/>
            </a:pPr>
            <a:endParaRPr lang="ar-DZ" sz="2400" dirty="0"/>
          </a:p>
          <a:p>
            <a:pPr marL="0" indent="0" algn="r" rtl="1">
              <a:buNone/>
            </a:pPr>
            <a:endParaRPr lang="ar-DZ" sz="2400" dirty="0"/>
          </a:p>
          <a:p>
            <a:pPr marL="0" indent="0" algn="r" rtl="1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09210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13774" y="1419726"/>
            <a:ext cx="10363826" cy="4371473"/>
          </a:xfrm>
        </p:spPr>
        <p:txBody>
          <a:bodyPr/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ar-DZ" sz="2400" i="1" dirty="0" smtClean="0">
                <a:solidFill>
                  <a:schemeClr val="accent5"/>
                </a:solidFill>
              </a:rPr>
              <a:t> الوكالة الوالدية: </a:t>
            </a:r>
            <a:r>
              <a:rPr lang="ar-DZ" sz="2400" dirty="0" smtClean="0"/>
              <a:t>الطفل ليس قادر على نقل ما يشعر به بالتفصيل و دقة اتجاه الاضطراب أو المشكل النفسي الذي يعاني منه لذلك يعتمد اعتمادا كليا على والديه لوصف الاضطرابات أو المشاكل النفسية التي يعاني منها.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ar-DZ" i="1" dirty="0">
                <a:solidFill>
                  <a:schemeClr val="accent5"/>
                </a:solidFill>
              </a:rPr>
              <a:t> </a:t>
            </a:r>
            <a:r>
              <a:rPr lang="ar-DZ" i="1" dirty="0" smtClean="0">
                <a:solidFill>
                  <a:schemeClr val="accent5"/>
                </a:solidFill>
              </a:rPr>
              <a:t>الخصوصيات </a:t>
            </a:r>
            <a:r>
              <a:rPr lang="ar-DZ" i="1" dirty="0" err="1" smtClean="0">
                <a:solidFill>
                  <a:schemeClr val="accent5"/>
                </a:solidFill>
              </a:rPr>
              <a:t>الموقفية</a:t>
            </a:r>
            <a:r>
              <a:rPr lang="ar-DZ" i="1" dirty="0" smtClean="0">
                <a:solidFill>
                  <a:schemeClr val="accent5"/>
                </a:solidFill>
              </a:rPr>
              <a:t>: </a:t>
            </a:r>
            <a:r>
              <a:rPr lang="ar-DZ" dirty="0" smtClean="0"/>
              <a:t>إن الخبرات الحياتية المتوفرة عند الطفل أقل بكثير من تلك المتوفرة عند الراشد و بتالي مواجهة الطفل للمشاكل تختلف عن مواجهة الراشد لها. إضافة إلى ذلك توجد مشكلات خاصة بمرحلة الطفولة و المراهقة كمشكلات التغذية، التعلق العاطفي و بعض المخاوف.</a:t>
            </a:r>
          </a:p>
          <a:p>
            <a:pPr algn="r" rtl="1">
              <a:buFont typeface="Wingdings" panose="05000000000000000000" pitchFamily="2" charset="2"/>
              <a:buChar char="v"/>
            </a:pPr>
            <a:endParaRPr lang="ar-DZ" dirty="0" smtClean="0"/>
          </a:p>
          <a:p>
            <a:pPr marL="0" indent="0" algn="r" rtl="1">
              <a:buNone/>
            </a:pPr>
            <a:endParaRPr lang="ar-DZ" dirty="0"/>
          </a:p>
        </p:txBody>
      </p:sp>
    </p:spTree>
    <p:extLst>
      <p:ext uri="{BB962C8B-B14F-4D97-AF65-F5344CB8AC3E}">
        <p14:creationId xmlns:p14="http://schemas.microsoft.com/office/powerpoint/2010/main" val="781887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49869" y="1404566"/>
            <a:ext cx="10363826" cy="4009645"/>
          </a:xfrm>
        </p:spPr>
        <p:txBody>
          <a:bodyPr>
            <a:normAutofit/>
          </a:bodyPr>
          <a:lstStyle/>
          <a:p>
            <a:pPr algn="r" rtl="1"/>
            <a:r>
              <a:rPr lang="ar-DZ" sz="2400" dirty="0" smtClean="0"/>
              <a:t>مبادئ تحديد السواء عند الطفل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ar-DZ" sz="2400" i="1" dirty="0">
                <a:solidFill>
                  <a:schemeClr val="accent5"/>
                </a:solidFill>
              </a:rPr>
              <a:t> </a:t>
            </a:r>
            <a:r>
              <a:rPr lang="ar-DZ" sz="2400" i="1" dirty="0" smtClean="0">
                <a:solidFill>
                  <a:schemeClr val="accent5"/>
                </a:solidFill>
              </a:rPr>
              <a:t>الملائمة العمرية: </a:t>
            </a:r>
            <a:r>
              <a:rPr lang="ar-DZ" sz="2400" dirty="0" smtClean="0"/>
              <a:t>من خلال هذا المبدأ نستطيع القول أن كل أنواع السلوك غير فعالة لا يتصف بها الأقران و التي تستمر مع الطفل رغم تجاوز سن معين تدل على وجود مشكلات تحتاج للاهتمام.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833473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ar-DZ" b="1" cap="none" spc="50" dirty="0" smtClean="0">
                <a:ln w="0"/>
                <a:solidFill>
                  <a:srgbClr val="FF0000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أهداف الوحدة</a:t>
            </a:r>
            <a:endParaRPr lang="fr-FR" b="1" cap="none" spc="50" dirty="0">
              <a:ln w="0"/>
              <a:solidFill>
                <a:srgbClr val="FF0000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13774" y="2214694"/>
            <a:ext cx="10363826" cy="3576505"/>
          </a:xfrm>
        </p:spPr>
        <p:txBody>
          <a:bodyPr/>
          <a:lstStyle/>
          <a:p>
            <a:pPr algn="r" rtl="1">
              <a:buFont typeface="Wingdings" panose="05000000000000000000" pitchFamily="2" charset="2"/>
              <a:buChar char="ü"/>
            </a:pPr>
            <a:r>
              <a:rPr lang="ar-DZ" dirty="0" smtClean="0"/>
              <a:t>تمكن الطالب من معرفة أهم </a:t>
            </a:r>
            <a:r>
              <a:rPr lang="ar-DZ" dirty="0" err="1" smtClean="0"/>
              <a:t>الحقبات</a:t>
            </a:r>
            <a:r>
              <a:rPr lang="ar-DZ" dirty="0" smtClean="0"/>
              <a:t> التاريخية التي مر بها علم النفس المرضي.</a:t>
            </a: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ar-DZ" dirty="0" smtClean="0"/>
              <a:t>تمكن الطالب من معرفة أهم التغيرات التي طرأت على طريقة تفسير أسباب ظهور اضطرابات النفسية و العقلية و طرق علاجها على مدار التاريخ.</a:t>
            </a: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ar-DZ" dirty="0" smtClean="0"/>
              <a:t>تمكن الطالب من معرفة السواء و الشذوذ عند فئة الأطفال و المراهقين.</a:t>
            </a: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ar-DZ" dirty="0" smtClean="0"/>
              <a:t>تمكن الطالب من التعمق في مختلف الاضطرابات التي تظهر في مرحلة الطفولة و المراهقة و التمكن من تشخيصها حسب معايير الإصدار الخامس للدليل التشخيصي للاضطرابات العقلية.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9119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13774" y="1359568"/>
            <a:ext cx="10363826" cy="4431631"/>
          </a:xfrm>
        </p:spPr>
        <p:txBody>
          <a:bodyPr/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ar-DZ" sz="2400" i="1" dirty="0" smtClean="0">
                <a:solidFill>
                  <a:schemeClr val="accent5"/>
                </a:solidFill>
              </a:rPr>
              <a:t> مبدأ الدلالة المستقبلية: </a:t>
            </a:r>
            <a:r>
              <a:rPr lang="ar-DZ" sz="2400" dirty="0" smtClean="0"/>
              <a:t>المشكلات السلوكية في النمو تنبؤ باضطرابات نفسية في المستقبل و من بين مؤشراتها:</a:t>
            </a: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ar-DZ" sz="2400" dirty="0" smtClean="0"/>
              <a:t>وجود مشكلات عديدة.</a:t>
            </a: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ar-DZ" sz="2400" dirty="0" smtClean="0"/>
              <a:t>وجود مشكلات معرفية أو مضادة للمجتمع.</a:t>
            </a: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ar-DZ" sz="2400" dirty="0" smtClean="0"/>
              <a:t> عدم انتشار المشكلات عند الأقران.</a:t>
            </a: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ar-DZ" sz="2400" dirty="0" smtClean="0"/>
              <a:t>استمرار تلك المشاكل بعد 7 سنوات.</a:t>
            </a:r>
          </a:p>
          <a:p>
            <a:pPr marL="0" indent="0" algn="r" rtl="1">
              <a:buNone/>
            </a:pPr>
            <a:r>
              <a:rPr lang="ar-DZ" sz="2400" dirty="0" smtClean="0"/>
              <a:t>كلما كانت المؤشرات أكبر كلما كان احتمال ظهور الاضطراب النفسي أكبر.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955533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r>
              <a:rPr lang="ar-DZ" b="1" dirty="0">
                <a:solidFill>
                  <a:srgbClr val="FF0000"/>
                </a:solidFill>
              </a:rPr>
              <a:t>لمحة </a:t>
            </a:r>
            <a:r>
              <a:rPr lang="ar-DZ" b="1" dirty="0" smtClean="0">
                <a:solidFill>
                  <a:srgbClr val="FF0000"/>
                </a:solidFill>
              </a:rPr>
              <a:t>تاريخية في علم النفس </a:t>
            </a:r>
            <a:r>
              <a:rPr lang="ar-DZ" b="1" dirty="0" smtClean="0">
                <a:solidFill>
                  <a:srgbClr val="FF0000"/>
                </a:solidFill>
              </a:rPr>
              <a:t>المرضي</a:t>
            </a:r>
            <a:r>
              <a:rPr lang="fr-FR" b="1" dirty="0" smtClean="0">
                <a:solidFill>
                  <a:srgbClr val="FF0000"/>
                </a:solidFill>
              </a:rPr>
              <a:t/>
            </a:r>
            <a:br>
              <a:rPr lang="fr-FR" b="1" dirty="0" smtClean="0">
                <a:solidFill>
                  <a:srgbClr val="FF0000"/>
                </a:solidFill>
              </a:rPr>
            </a:br>
            <a:r>
              <a:rPr lang="ar-DZ" sz="2000" b="1" dirty="0" smtClean="0">
                <a:solidFill>
                  <a:srgbClr val="FF0000"/>
                </a:solidFill>
              </a:rPr>
              <a:t>درس الأول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endParaRPr lang="ar-DZ" dirty="0"/>
          </a:p>
          <a:p>
            <a:pPr algn="l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84875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01743" y="1467854"/>
            <a:ext cx="10363826" cy="3745830"/>
          </a:xfrm>
        </p:spPr>
        <p:txBody>
          <a:bodyPr/>
          <a:lstStyle/>
          <a:p>
            <a:pPr algn="r" rtl="1">
              <a:buFont typeface="Wingdings" panose="05000000000000000000" pitchFamily="2" charset="2"/>
              <a:buChar char="q"/>
            </a:pPr>
            <a:r>
              <a:rPr lang="ar-DZ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مقدمة:</a:t>
            </a:r>
          </a:p>
          <a:p>
            <a:pPr marL="0" indent="0" algn="r" rtl="1">
              <a:buNone/>
            </a:pPr>
            <a:r>
              <a:rPr lang="ar-DZ" sz="2400" dirty="0" smtClean="0"/>
              <a:t>إن </a:t>
            </a:r>
            <a:r>
              <a:rPr lang="ar-DZ" sz="2400" dirty="0"/>
              <a:t>الاضطرابات النفسية والعقلية ليست وليدة هذا العصر، بل هي موجودة منذ وجود الانسان و قدتم تفسير، تصنيف و حتى علاج الاضطرابات النفسية عبر مراحل عدة نذكر منها</a:t>
            </a:r>
            <a:r>
              <a:rPr lang="ar-DZ" sz="2400" dirty="0" smtClean="0"/>
              <a:t>: مرحلة ما قبل العلمية و مرحلة الإصلاح و التنوير.</a:t>
            </a:r>
          </a:p>
          <a:p>
            <a:pPr algn="r" rtl="1">
              <a:buFont typeface="Wingdings" panose="05000000000000000000" pitchFamily="2" charset="2"/>
              <a:buChar char="q"/>
            </a:pPr>
            <a:r>
              <a:rPr lang="ar-DZ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مرحلة ما قبل العلمية</a:t>
            </a:r>
            <a:r>
              <a:rPr lang="ar-DZ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0" indent="0" algn="r" rtl="1">
              <a:buNone/>
            </a:pPr>
            <a:r>
              <a:rPr lang="ar-DZ" sz="2400" dirty="0"/>
              <a:t>و لقد تميزت هذه المرحلة بالتفسيرات الميتافيزيقية للظواهر الاجتماعية و التكوينية و كان ينظر الاضطرابات النفسية في اتجاهين: الاتجاه الشيطاني و الاتجاه الطبيعي.</a:t>
            </a:r>
          </a:p>
          <a:p>
            <a:pPr marL="0" indent="0" algn="r" rtl="1">
              <a:buNone/>
            </a:pPr>
            <a:endParaRPr lang="ar-DZ" sz="2400" dirty="0"/>
          </a:p>
          <a:p>
            <a:pPr marL="0" indent="0" algn="r" rtl="1">
              <a:buNone/>
            </a:pPr>
            <a:endParaRPr lang="ar-DZ" sz="2400" dirty="0"/>
          </a:p>
          <a:p>
            <a:pPr marL="0" indent="0" algn="r" rtl="1">
              <a:buNone/>
            </a:pPr>
            <a:endParaRPr lang="ar-DZ" sz="2400" dirty="0"/>
          </a:p>
          <a:p>
            <a:pPr marL="0" indent="0" algn="r" rtl="1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76362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41585" y="1488787"/>
            <a:ext cx="10363826" cy="3424107"/>
          </a:xfrm>
        </p:spPr>
        <p:txBody>
          <a:bodyPr/>
          <a:lstStyle/>
          <a:p>
            <a:pPr algn="r" rtl="1">
              <a:buFont typeface="Wingdings" panose="05000000000000000000" pitchFamily="2" charset="2"/>
              <a:buChar char="ü"/>
            </a:pPr>
            <a:r>
              <a:rPr lang="ar-DZ" sz="2400" dirty="0"/>
              <a:t> </a:t>
            </a:r>
            <a:r>
              <a:rPr lang="ar-DZ" sz="2400" i="1" dirty="0">
                <a:solidFill>
                  <a:schemeClr val="accent5"/>
                </a:solidFill>
              </a:rPr>
              <a:t>الاتجاه الشيطاني: </a:t>
            </a:r>
            <a:r>
              <a:rPr lang="ar-DZ" sz="2400" dirty="0"/>
              <a:t>يرى أصحاب هذا الاتجاه أن هناك عوامل غامضة تؤثر تأثيرا ملحوظا في السلوك، تتمثل في الأرواح و الشياطين و يمثل العلاج في حدوث ثقوب في الجماجم و استخدام العنف مع المريض عقابا للشياطين، و هناك أساليب أخرى مثل </a:t>
            </a:r>
            <a:r>
              <a:rPr lang="fr-FR" sz="2400" dirty="0"/>
              <a:t>l’exorcisme</a:t>
            </a:r>
            <a:r>
              <a:rPr lang="ar-DZ" sz="2400" dirty="0" smtClean="0"/>
              <a:t>.</a:t>
            </a: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ar-DZ" sz="2400" i="1" dirty="0">
                <a:solidFill>
                  <a:schemeClr val="accent5"/>
                </a:solidFill>
              </a:rPr>
              <a:t>الاتجاه الطبيعي: </a:t>
            </a:r>
            <a:r>
              <a:rPr lang="ar-DZ" sz="2400" dirty="0"/>
              <a:t>أسبابها طبيعية و من ثم ينبغي التعامل معها مثل باقي الأمراض العضوية ، رائد هذا الاتجاه </a:t>
            </a:r>
            <a:r>
              <a:rPr lang="ar-DZ" sz="2400" dirty="0" err="1"/>
              <a:t>هيبوقراط</a:t>
            </a:r>
            <a:r>
              <a:rPr lang="ar-DZ" sz="2400" dirty="0"/>
              <a:t> حيث كان يعتقد أن الأداء الوظيفي الطبيعي للمخ و الصحة النفسية يعتمدان على التوازن الدقيق بين سوائل الجسم الأربعة: الدم، البلغم، الصفراء و السوداء بحيث عدم توازن في هذه السوائل يسبب حدوث اضطراب.</a:t>
            </a:r>
            <a:endParaRPr lang="fr-FR" sz="2400" dirty="0"/>
          </a:p>
          <a:p>
            <a:pPr algn="r" rtl="1">
              <a:buFont typeface="Wingdings" panose="05000000000000000000" pitchFamily="2" charset="2"/>
              <a:buChar char="ü"/>
            </a:pPr>
            <a:endParaRPr lang="ar-DZ" sz="2400" dirty="0" smtClean="0"/>
          </a:p>
          <a:p>
            <a:pPr algn="r" rtl="1">
              <a:buFont typeface="Wingdings" panose="05000000000000000000" pitchFamily="2" charset="2"/>
              <a:buChar char="ü"/>
            </a:pPr>
            <a:endParaRPr lang="ar-DZ" sz="2400" dirty="0"/>
          </a:p>
          <a:p>
            <a:pPr marL="0" indent="0" algn="r" rtl="1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56667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25805" y="1648325"/>
            <a:ext cx="10363826" cy="3621507"/>
          </a:xfrm>
        </p:spPr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q"/>
            </a:pPr>
            <a:r>
              <a:rPr lang="ar-DZ" sz="2400" b="1" i="1" dirty="0" smtClean="0">
                <a:solidFill>
                  <a:srgbClr val="FFFF00"/>
                </a:solidFill>
              </a:rPr>
              <a:t> مرحلة الإصلاح و </a:t>
            </a:r>
            <a:r>
              <a:rPr lang="ar-DZ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التنوير</a:t>
            </a:r>
            <a:r>
              <a:rPr lang="ar-DZ" sz="2400" b="1" i="1" dirty="0" smtClean="0">
                <a:solidFill>
                  <a:srgbClr val="FFFF00"/>
                </a:solidFill>
              </a:rPr>
              <a:t>:</a:t>
            </a:r>
          </a:p>
          <a:p>
            <a:pPr marL="0" indent="0" algn="r" rtl="1">
              <a:buNone/>
            </a:pPr>
            <a:r>
              <a:rPr lang="ar-DZ" sz="2400" dirty="0" smtClean="0"/>
              <a:t>ظهرت هذه المرحلة في نهاية القرن 18 و بداية القرن 19 في </a:t>
            </a:r>
            <a:r>
              <a:rPr lang="ar-DZ" sz="2400" dirty="0" err="1" smtClean="0"/>
              <a:t>انجليترا</a:t>
            </a:r>
            <a:r>
              <a:rPr lang="ar-DZ" sz="2400" dirty="0" smtClean="0"/>
              <a:t>، فرنسا و ألمانيا، حيث يعد الطبيب الفرنسي </a:t>
            </a:r>
            <a:r>
              <a:rPr lang="ar-DZ" sz="2400" dirty="0" err="1" smtClean="0"/>
              <a:t>بينال</a:t>
            </a:r>
            <a:r>
              <a:rPr lang="ar-DZ" sz="2400" dirty="0" smtClean="0"/>
              <a:t> </a:t>
            </a:r>
            <a:r>
              <a:rPr lang="fr-FR" sz="2400" dirty="0" smtClean="0"/>
              <a:t>(</a:t>
            </a:r>
            <a:r>
              <a:rPr lang="fr-FR" sz="2400" dirty="0" err="1" smtClean="0"/>
              <a:t>philippe</a:t>
            </a:r>
            <a:r>
              <a:rPr lang="fr-FR" sz="2400" dirty="0" smtClean="0"/>
              <a:t> </a:t>
            </a:r>
            <a:r>
              <a:rPr lang="fr-FR" sz="2400" dirty="0" err="1" smtClean="0"/>
              <a:t>pinel</a:t>
            </a:r>
            <a:r>
              <a:rPr lang="fr-FR" sz="2400" dirty="0" smtClean="0"/>
              <a:t>)</a:t>
            </a:r>
            <a:r>
              <a:rPr lang="ar-DZ" sz="2400" dirty="0" smtClean="0"/>
              <a:t> أول من استخدم العلاج النفسي و ذلك بإظهار معاملة حسنة للمرضى، كان يركز في تحسين حالة المرضى.</a:t>
            </a:r>
          </a:p>
          <a:p>
            <a:pPr marL="0" indent="0" algn="r" rtl="1">
              <a:buNone/>
            </a:pPr>
            <a:r>
              <a:rPr lang="ar-DZ" sz="2400" dirty="0" smtClean="0"/>
              <a:t>تتميز مرحلة الإصلاح و التنوير بوجود صراع بين نموذجين أساسيين و هما النموذج العضوي و السيكولوجي.</a:t>
            </a:r>
          </a:p>
        </p:txBody>
      </p:sp>
    </p:spTree>
    <p:extLst>
      <p:ext uri="{BB962C8B-B14F-4D97-AF65-F5344CB8AC3E}">
        <p14:creationId xmlns:p14="http://schemas.microsoft.com/office/powerpoint/2010/main" val="2907083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13774" y="1789577"/>
            <a:ext cx="10363826" cy="3424107"/>
          </a:xfrm>
        </p:spPr>
        <p:txBody>
          <a:bodyPr/>
          <a:lstStyle/>
          <a:p>
            <a:pPr algn="r" rtl="1">
              <a:buFont typeface="Wingdings" panose="05000000000000000000" pitchFamily="2" charset="2"/>
              <a:buChar char="ü"/>
            </a:pPr>
            <a:r>
              <a:rPr lang="ar-DZ" sz="2400" i="1" dirty="0">
                <a:solidFill>
                  <a:schemeClr val="accent5"/>
                </a:solidFill>
              </a:rPr>
              <a:t>النموذج العضوي: </a:t>
            </a:r>
            <a:r>
              <a:rPr lang="ar-DZ" sz="2400" dirty="0"/>
              <a:t>حيث يرى أصحاب هذا الاتجاه أن السلوك الغير سوي راجع إلى تلف في الانسجة و اختلال كيميائي في المخ، هذا يحدث اما نتيجة عب وراثي أو اختلال وظائف الغدد الصماء أو غيرهما... و كان من أشهر مؤيدي هذا الاتجاه </a:t>
            </a:r>
            <a:r>
              <a:rPr lang="fr-FR" sz="2400" dirty="0"/>
              <a:t>(</a:t>
            </a:r>
            <a:r>
              <a:rPr lang="fr-FR" sz="2400" dirty="0" err="1" smtClean="0"/>
              <a:t>e.kreaplin</a:t>
            </a:r>
            <a:r>
              <a:rPr lang="fr-FR" sz="2400" dirty="0" smtClean="0"/>
              <a:t>)</a:t>
            </a:r>
            <a:r>
              <a:rPr lang="ar-DZ" sz="2400" dirty="0" smtClean="0"/>
              <a:t> </a:t>
            </a:r>
            <a:r>
              <a:rPr lang="ar-DZ" sz="2400" dirty="0"/>
              <a:t>و </a:t>
            </a:r>
            <a:r>
              <a:rPr lang="fr-FR" sz="2400" dirty="0"/>
              <a:t>(</a:t>
            </a:r>
            <a:r>
              <a:rPr lang="fr-FR" sz="2400" dirty="0" err="1"/>
              <a:t>griesinger</a:t>
            </a:r>
            <a:r>
              <a:rPr lang="fr-FR" sz="2400" dirty="0"/>
              <a:t>)</a:t>
            </a:r>
            <a:r>
              <a:rPr lang="ar-DZ" sz="2400" dirty="0"/>
              <a:t>. مهد هذا الاتجاه في ظهور النموذج </a:t>
            </a:r>
            <a:r>
              <a:rPr lang="ar-DZ" sz="2400" dirty="0" smtClean="0"/>
              <a:t>السيكولوجي.</a:t>
            </a:r>
            <a:endParaRPr lang="ar-DZ" sz="2400" dirty="0"/>
          </a:p>
          <a:p>
            <a:pPr algn="r" rtl="1">
              <a:buFont typeface="Wingdings" panose="05000000000000000000" pitchFamily="2" charset="2"/>
              <a:buChar char="ü"/>
            </a:pPr>
            <a:r>
              <a:rPr lang="ar-DZ" sz="2400" i="1" dirty="0">
                <a:solidFill>
                  <a:schemeClr val="accent5"/>
                </a:solidFill>
              </a:rPr>
              <a:t>النموذج السيكولوجي: </a:t>
            </a:r>
            <a:r>
              <a:rPr lang="ar-DZ" sz="2400" dirty="0"/>
              <a:t>في هذا النموذج يرجع الاضطرابات النفسية الى عوامل </a:t>
            </a:r>
            <a:r>
              <a:rPr lang="ar-DZ" sz="2400" dirty="0" smtClean="0"/>
              <a:t>نفسية و عوامل </a:t>
            </a:r>
            <a:r>
              <a:rPr lang="ar-DZ" sz="2400" dirty="0"/>
              <a:t>ترتبط بالتعلم و </a:t>
            </a:r>
            <a:r>
              <a:rPr lang="ar-DZ" sz="2400" dirty="0" err="1" smtClean="0"/>
              <a:t>التنشأة</a:t>
            </a:r>
            <a:r>
              <a:rPr lang="ar-DZ" sz="2400" dirty="0" smtClean="0"/>
              <a:t> الاجتماعية</a:t>
            </a:r>
            <a:r>
              <a:rPr lang="ar-DZ" sz="2400" dirty="0"/>
              <a:t>.</a:t>
            </a:r>
            <a:endParaRPr lang="ar-DZ" sz="2400" dirty="0" smtClean="0"/>
          </a:p>
          <a:p>
            <a:pPr marL="0" indent="0" algn="r" rtl="1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95686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97996" y="2567632"/>
            <a:ext cx="10364451" cy="1596177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ar-DZ" sz="4800" b="1" dirty="0" smtClean="0">
                <a:solidFill>
                  <a:srgbClr val="FF0000"/>
                </a:solidFill>
              </a:rPr>
              <a:t>مفاهيم وحدة علم النفس </a:t>
            </a:r>
            <a:r>
              <a:rPr lang="ar-DZ" sz="4800" b="1" dirty="0" smtClean="0">
                <a:solidFill>
                  <a:srgbClr val="FF0000"/>
                </a:solidFill>
              </a:rPr>
              <a:t>المرضي</a:t>
            </a:r>
            <a:br>
              <a:rPr lang="ar-DZ" sz="4800" b="1" dirty="0" smtClean="0">
                <a:solidFill>
                  <a:srgbClr val="FF0000"/>
                </a:solidFill>
              </a:rPr>
            </a:br>
            <a:r>
              <a:rPr lang="ar-DZ" sz="2000" b="1" dirty="0" smtClean="0">
                <a:solidFill>
                  <a:srgbClr val="FF0000"/>
                </a:solidFill>
              </a:rPr>
              <a:t>درس الثاني</a:t>
            </a:r>
            <a:endParaRPr lang="fr-FR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328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53616" y="1765513"/>
            <a:ext cx="10363826" cy="3424107"/>
          </a:xfrm>
        </p:spPr>
        <p:txBody>
          <a:bodyPr/>
          <a:lstStyle/>
          <a:p>
            <a:pPr algn="r" rtl="1">
              <a:buFont typeface="Wingdings" panose="05000000000000000000" pitchFamily="2" charset="2"/>
              <a:buChar char="q"/>
            </a:pPr>
            <a:r>
              <a:rPr lang="ar-DZ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مقدمة:</a:t>
            </a:r>
          </a:p>
          <a:p>
            <a:pPr marL="0" indent="0" algn="r" rtl="1">
              <a:buNone/>
            </a:pPr>
            <a:r>
              <a:rPr lang="ar-DZ" sz="2400" dirty="0" smtClean="0"/>
              <a:t>يدرس </a:t>
            </a:r>
            <a:r>
              <a:rPr lang="ar-DZ" sz="2400" dirty="0"/>
              <a:t>علم النفس للطفل و المراهق الوظائف النفسية المختلفة من حيث: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ar-DZ" sz="2400" dirty="0"/>
              <a:t> طبيعتها و خصائصها و الصور الاكلينيكية.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ar-DZ" sz="2400" dirty="0"/>
              <a:t> الأسباب المحتملة لهذه الاضطرابات.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ar-DZ" sz="2400" dirty="0"/>
              <a:t> أكثر طرق العلاج فعالية.</a:t>
            </a:r>
          </a:p>
          <a:p>
            <a:pPr marL="0" indent="0" algn="r" rtl="1">
              <a:buNone/>
            </a:pPr>
            <a:endParaRPr lang="fr-FR" dirty="0"/>
          </a:p>
          <a:p>
            <a:pPr marL="0" indent="0" algn="r" rtl="1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55598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raînée de condensation">
  <a:themeElements>
    <a:clrScheme name="Traînée de condensation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Traînée de condensation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raînée de condensation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TM04033937[[fn=Traînée de condensation]]</Template>
  <TotalTime>458</TotalTime>
  <Words>1108</Words>
  <Application>Microsoft Office PowerPoint</Application>
  <PresentationFormat>Grand écran</PresentationFormat>
  <Paragraphs>99</Paragraphs>
  <Slides>20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5" baseType="lpstr">
      <vt:lpstr>Arial</vt:lpstr>
      <vt:lpstr>Century Gothic</vt:lpstr>
      <vt:lpstr>Times New Roman</vt:lpstr>
      <vt:lpstr>Wingdings</vt:lpstr>
      <vt:lpstr>Traînée de condensation</vt:lpstr>
      <vt:lpstr>علم النفس المرضي للطفل و المراهق</vt:lpstr>
      <vt:lpstr>أهداف الوحدة</vt:lpstr>
      <vt:lpstr>لمحة تاريخية في علم النفس المرضي درس الأول</vt:lpstr>
      <vt:lpstr>Présentation PowerPoint</vt:lpstr>
      <vt:lpstr>Présentation PowerPoint</vt:lpstr>
      <vt:lpstr>Présentation PowerPoint</vt:lpstr>
      <vt:lpstr>Présentation PowerPoint</vt:lpstr>
      <vt:lpstr>مفاهيم وحدة علم النفس المرضي درس الثاني</vt:lpstr>
      <vt:lpstr>Présentation PowerPoint</vt:lpstr>
      <vt:lpstr>Présentation PowerPoint</vt:lpstr>
      <vt:lpstr>Présentation PowerPoint</vt:lpstr>
      <vt:lpstr>أسباب الاضطرابات النفسية حسب مختلف الإتجاهات الدرس الثالث</vt:lpstr>
      <vt:lpstr>Présentation PowerPoint</vt:lpstr>
      <vt:lpstr>Présentation PowerPoint</vt:lpstr>
      <vt:lpstr>Présentation PowerPoint</vt:lpstr>
      <vt:lpstr>مفهوم السواء و الشذوذ عند الطفل و المراهق الدرس الرابع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لمحة تاريخية</dc:title>
  <dc:creator>fifiro</dc:creator>
  <cp:lastModifiedBy>fifiro</cp:lastModifiedBy>
  <cp:revision>55</cp:revision>
  <dcterms:created xsi:type="dcterms:W3CDTF">2021-01-09T19:21:01Z</dcterms:created>
  <dcterms:modified xsi:type="dcterms:W3CDTF">2021-01-23T10:05:57Z</dcterms:modified>
</cp:coreProperties>
</file>