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9" r:id="rId3"/>
    <p:sldId id="274" r:id="rId4"/>
    <p:sldId id="273" r:id="rId5"/>
    <p:sldId id="260" r:id="rId6"/>
    <p:sldId id="261" r:id="rId7"/>
    <p:sldId id="267" r:id="rId8"/>
    <p:sldId id="262" r:id="rId9"/>
    <p:sldId id="282" r:id="rId10"/>
    <p:sldId id="270" r:id="rId11"/>
    <p:sldId id="271" r:id="rId12"/>
    <p:sldId id="275" r:id="rId13"/>
    <p:sldId id="276" r:id="rId14"/>
    <p:sldId id="277" r:id="rId15"/>
    <p:sldId id="264" r:id="rId16"/>
    <p:sldId id="278" r:id="rId17"/>
    <p:sldId id="265" r:id="rId18"/>
    <p:sldId id="268" r:id="rId19"/>
    <p:sldId id="266" r:id="rId20"/>
    <p:sldId id="269" r:id="rId21"/>
    <p:sldId id="279" r:id="rId22"/>
    <p:sldId id="281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9231" autoAdjust="0"/>
  </p:normalViewPr>
  <p:slideViewPr>
    <p:cSldViewPr>
      <p:cViewPr varScale="1">
        <p:scale>
          <a:sx n="73" d="100"/>
          <a:sy n="7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8A22-7AF4-4CA4-8EE1-51A151262B69}" type="datetimeFigureOut">
              <a:rPr lang="en-US" smtClean="0"/>
              <a:pPr/>
              <a:t>12/20/2022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0A6B0-8617-48CC-AD54-2CED84272638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2B931-0298-4A4D-B5EF-626675844FA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2B931-0298-4A4D-B5EF-626675844FA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2B931-0298-4A4D-B5EF-626675844FA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20/12/2022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428604"/>
            <a:ext cx="7772400" cy="3714776"/>
          </a:xfrm>
        </p:spPr>
        <p:txBody>
          <a:bodyPr>
            <a:normAutofit/>
          </a:bodyPr>
          <a:lstStyle/>
          <a:p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Blida 2</a:t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Arts and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Languages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English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Module: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Educational Psychology for Adolescents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4365104"/>
            <a:ext cx="6587184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M2 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Academic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2022/2023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Ms. KELAM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Vygotsky’s</a:t>
            </a:r>
            <a:r>
              <a:rPr lang="en-US" b="1" dirty="0" smtClean="0"/>
              <a:t>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721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err="1" smtClean="0"/>
              <a:t>Vygotsky's</a:t>
            </a:r>
            <a:r>
              <a:rPr lang="en-US" b="1" dirty="0" smtClean="0"/>
              <a:t> theory </a:t>
            </a:r>
            <a:r>
              <a:rPr lang="en-US" dirty="0" smtClean="0"/>
              <a:t>is comprised of </a:t>
            </a:r>
            <a:r>
              <a:rPr lang="en-US" b="1" dirty="0" smtClean="0">
                <a:solidFill>
                  <a:srgbClr val="00B050"/>
                </a:solidFill>
              </a:rPr>
              <a:t>concepts</a:t>
            </a:r>
            <a:r>
              <a:rPr lang="en-US" dirty="0" smtClean="0"/>
              <a:t> such as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culture-specific tools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private speech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the Zone of Proximal Development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sz="3600" dirty="0" err="1" smtClean="0"/>
              <a:t>Vygotsky's</a:t>
            </a:r>
            <a:r>
              <a:rPr lang="en-US" sz="3600" dirty="0" smtClean="0"/>
              <a:t> theories stress the fundamental role of </a:t>
            </a:r>
            <a:r>
              <a:rPr lang="en-US" sz="3600" b="1" dirty="0" smtClean="0">
                <a:solidFill>
                  <a:srgbClr val="7030A0"/>
                </a:solidFill>
              </a:rPr>
              <a:t>social interaction </a:t>
            </a:r>
            <a:r>
              <a:rPr lang="en-US" sz="3600" dirty="0" smtClean="0"/>
              <a:t>in the development of cognition as he believed strongly that </a:t>
            </a:r>
            <a:r>
              <a:rPr lang="en-US" sz="3600" b="1" dirty="0" smtClean="0">
                <a:solidFill>
                  <a:schemeClr val="accent2"/>
                </a:solidFill>
              </a:rPr>
              <a:t>community</a:t>
            </a:r>
            <a:r>
              <a:rPr lang="en-US" sz="3600" dirty="0" smtClean="0"/>
              <a:t> plays a central role in the process of </a:t>
            </a:r>
            <a:r>
              <a:rPr lang="en-US" sz="3600" b="1" dirty="0" smtClean="0"/>
              <a:t>"</a:t>
            </a:r>
            <a:r>
              <a:rPr lang="en-US" sz="3600" b="1" dirty="0" smtClean="0">
                <a:solidFill>
                  <a:schemeClr val="accent2"/>
                </a:solidFill>
              </a:rPr>
              <a:t>making meaning</a:t>
            </a:r>
            <a:r>
              <a:rPr lang="en-US" sz="3600" b="1" dirty="0" smtClean="0"/>
              <a:t>."</a:t>
            </a:r>
            <a:endParaRPr lang="en-US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Vygotsky’s</a:t>
            </a:r>
            <a:r>
              <a:rPr lang="en-US" b="1" dirty="0" smtClean="0"/>
              <a:t>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578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Unlike Piaget's notion that </a:t>
            </a:r>
            <a:r>
              <a:rPr lang="en-US" dirty="0" err="1" smtClean="0"/>
              <a:t>childrens</a:t>
            </a:r>
            <a:r>
              <a:rPr lang="en-US" dirty="0" smtClean="0"/>
              <a:t>' </a:t>
            </a:r>
            <a:r>
              <a:rPr lang="en-US" u="sng" dirty="0" smtClean="0"/>
              <a:t>development</a:t>
            </a:r>
            <a:r>
              <a:rPr lang="en-US" dirty="0" smtClean="0"/>
              <a:t> </a:t>
            </a:r>
            <a:r>
              <a:rPr lang="en-US" b="1" dirty="0" smtClean="0"/>
              <a:t>must necessarily precede their learning</a:t>
            </a:r>
            <a:r>
              <a:rPr lang="en-US" dirty="0" smtClean="0"/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Vygotsky</a:t>
            </a:r>
            <a:r>
              <a:rPr lang="en-US" dirty="0" smtClean="0"/>
              <a:t> argued,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"learning is a necessary and universal aspect of the process of developing culturally organized, specifically human psychological function" </a:t>
            </a:r>
            <a:r>
              <a:rPr lang="en-US" b="1" dirty="0" smtClean="0">
                <a:solidFill>
                  <a:srgbClr val="FF0000"/>
                </a:solidFill>
              </a:rPr>
              <a:t>(1978, p. 90).</a:t>
            </a:r>
            <a:r>
              <a:rPr lang="en-US" dirty="0" smtClean="0"/>
              <a:t>  </a:t>
            </a:r>
          </a:p>
          <a:p>
            <a:pPr algn="just">
              <a:buNone/>
            </a:pPr>
            <a:r>
              <a:rPr lang="en-US" dirty="0" smtClean="0"/>
              <a:t>	</a:t>
            </a:r>
          </a:p>
          <a:p>
            <a:pPr algn="just">
              <a:buNone/>
            </a:pPr>
            <a:r>
              <a:rPr lang="en-US" dirty="0" smtClean="0"/>
              <a:t>	In other words, social learning tends to precede (i.e., come before) development.</a:t>
            </a:r>
          </a:p>
          <a:p>
            <a:pPr algn="just">
              <a:buNone/>
            </a:pP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Vygotsky’s</a:t>
            </a:r>
            <a:r>
              <a:rPr lang="en-US" b="1" dirty="0" smtClean="0"/>
              <a:t>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9293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Vygotsky's</a:t>
            </a:r>
            <a:r>
              <a:rPr lang="en-US" dirty="0" smtClean="0"/>
              <a:t> theory focuses on the </a:t>
            </a:r>
            <a:r>
              <a:rPr lang="en-US" b="1" dirty="0" smtClean="0">
                <a:solidFill>
                  <a:srgbClr val="00B050"/>
                </a:solidFill>
              </a:rPr>
              <a:t>role of culture</a:t>
            </a:r>
            <a:r>
              <a:rPr lang="en-US" b="1" dirty="0" smtClean="0"/>
              <a:t> </a:t>
            </a:r>
            <a:r>
              <a:rPr lang="en-US" dirty="0" smtClean="0"/>
              <a:t>in </a:t>
            </a:r>
            <a:r>
              <a:rPr lang="en-US" u="sng" dirty="0" smtClean="0"/>
              <a:t>the development </a:t>
            </a:r>
            <a:r>
              <a:rPr lang="en-US" dirty="0" smtClean="0"/>
              <a:t>of </a:t>
            </a:r>
            <a:r>
              <a:rPr lang="en-US" b="1" dirty="0" smtClean="0">
                <a:solidFill>
                  <a:srgbClr val="7030A0"/>
                </a:solidFill>
              </a:rPr>
              <a:t>mental abilities </a:t>
            </a:r>
            <a:r>
              <a:rPr lang="en-US" dirty="0" smtClean="0"/>
              <a:t>e.g. speech and reasoning in children.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According to </a:t>
            </a:r>
            <a:r>
              <a:rPr lang="en-US" dirty="0" err="1" smtClean="0"/>
              <a:t>Vygotsky</a:t>
            </a:r>
            <a:r>
              <a:rPr lang="en-US" dirty="0" smtClean="0"/>
              <a:t>, adults in </a:t>
            </a:r>
            <a:r>
              <a:rPr lang="en-US" b="1" dirty="0" smtClean="0">
                <a:solidFill>
                  <a:schemeClr val="accent4"/>
                </a:solidFill>
              </a:rPr>
              <a:t>society foster children’s cognitive </a:t>
            </a:r>
            <a:r>
              <a:rPr lang="en-US" dirty="0" smtClean="0"/>
              <a:t>development by engaging them in challenging and meaningful </a:t>
            </a:r>
            <a:r>
              <a:rPr lang="en-US" b="1" dirty="0" smtClean="0">
                <a:solidFill>
                  <a:srgbClr val="7030A0"/>
                </a:solidFill>
              </a:rPr>
              <a:t>activities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interactions with others significantly increases not only the quantity of information and the </a:t>
            </a:r>
            <a:r>
              <a:rPr lang="en-US" b="1" dirty="0" smtClean="0">
                <a:solidFill>
                  <a:srgbClr val="7030A0"/>
                </a:solidFill>
              </a:rPr>
              <a:t>number of skills a child develops</a:t>
            </a:r>
            <a:r>
              <a:rPr lang="en-US" dirty="0" smtClean="0"/>
              <a:t>, it also affects the development of higher order mental functions such as formal reasoning.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 smtClean="0"/>
              <a:t>Zone of Proximal </a:t>
            </a:r>
            <a:r>
              <a:rPr lang="fr-FR" b="1" dirty="0" err="1" smtClean="0"/>
              <a:t>Development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7223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Vygotsky</a:t>
            </a:r>
            <a:r>
              <a:rPr lang="en-US" dirty="0" smtClean="0"/>
              <a:t> consequently focuses on </a:t>
            </a:r>
            <a:r>
              <a:rPr lang="en-US" b="1" dirty="0" smtClean="0">
                <a:solidFill>
                  <a:schemeClr val="accent1"/>
                </a:solidFill>
              </a:rPr>
              <a:t>social interaction</a:t>
            </a:r>
            <a:r>
              <a:rPr lang="en-US" dirty="0" smtClean="0"/>
              <a:t> as an aid to learning; arguing that, </a:t>
            </a:r>
            <a:r>
              <a:rPr lang="en-US" b="1" dirty="0" smtClean="0"/>
              <a:t>left alone</a:t>
            </a:r>
            <a:r>
              <a:rPr lang="en-US" dirty="0" smtClean="0"/>
              <a:t>, children </a:t>
            </a:r>
            <a:r>
              <a:rPr lang="en-US" b="1" dirty="0" smtClean="0"/>
              <a:t>will develop - but not to their full potential</a:t>
            </a:r>
            <a:r>
              <a:rPr lang="en-US" dirty="0" smtClean="0"/>
              <a:t>.</a:t>
            </a:r>
            <a:endParaRPr lang="fr-FR" dirty="0"/>
          </a:p>
        </p:txBody>
      </p:sp>
      <p:pic>
        <p:nvPicPr>
          <p:cNvPr id="3075" name="Picture 3" descr="C:\Users\PC2022\Desktop\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714620"/>
            <a:ext cx="4914900" cy="3648075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939784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err="1" smtClean="0"/>
              <a:t>Vygotsky’s</a:t>
            </a:r>
            <a:r>
              <a:rPr lang="en-US" sz="4800" b="1" dirty="0" smtClean="0"/>
              <a:t> Ideas</a:t>
            </a:r>
            <a:endParaRPr lang="fr-FR" sz="4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357298"/>
            <a:ext cx="8401080" cy="51435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Vygotsky</a:t>
            </a:r>
            <a:r>
              <a:rPr lang="en-US" dirty="0" smtClean="0"/>
              <a:t> places more emphasis on culture and social factors affecting cognitive development.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Vygotsky</a:t>
            </a:r>
            <a:r>
              <a:rPr lang="en-US" dirty="0" smtClean="0"/>
              <a:t> places more (and different) emphasis on the role of language in cognitive development.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According to </a:t>
            </a:r>
            <a:r>
              <a:rPr lang="en-US" dirty="0" err="1" smtClean="0"/>
              <a:t>Vygotsky</a:t>
            </a:r>
            <a:r>
              <a:rPr lang="en-US" dirty="0" smtClean="0"/>
              <a:t> adults are an important source of cognitive development.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634082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Erik Erikson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14356"/>
            <a:ext cx="8643998" cy="5882996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fr-FR" b="1" dirty="0" smtClean="0"/>
              <a:t>	</a:t>
            </a:r>
            <a:r>
              <a:rPr lang="fr-FR" b="1" dirty="0" smtClean="0">
                <a:solidFill>
                  <a:schemeClr val="accent2"/>
                </a:solidFill>
              </a:rPr>
              <a:t>Erik Erikson (1956)</a:t>
            </a:r>
            <a:r>
              <a:rPr lang="en-US" dirty="0" smtClean="0"/>
              <a:t> is another important figure in the field of </a:t>
            </a:r>
            <a:r>
              <a:rPr lang="en-US" b="1" dirty="0" smtClean="0">
                <a:solidFill>
                  <a:schemeClr val="accent2"/>
                </a:solidFill>
              </a:rPr>
              <a:t>developmental psychology.</a:t>
            </a:r>
          </a:p>
          <a:p>
            <a:pPr fontAlgn="base">
              <a:buNone/>
            </a:pPr>
            <a:endParaRPr lang="en-US" b="1" dirty="0" smtClean="0">
              <a:solidFill>
                <a:schemeClr val="accent2"/>
              </a:solidFill>
            </a:endParaRPr>
          </a:p>
          <a:p>
            <a:pPr fontAlgn="base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	He </a:t>
            </a:r>
            <a:r>
              <a:rPr lang="en-US" dirty="0" smtClean="0">
                <a:solidFill>
                  <a:schemeClr val="accent2"/>
                </a:solidFill>
              </a:rPr>
              <a:t> </a:t>
            </a:r>
            <a:r>
              <a:rPr lang="en-US" dirty="0" smtClean="0"/>
              <a:t>was interested in both individual development (</a:t>
            </a:r>
            <a:r>
              <a:rPr lang="en-US" u="sng" dirty="0" smtClean="0"/>
              <a:t>how a person develops a sense of </a:t>
            </a:r>
            <a:r>
              <a:rPr lang="en-US" b="1" u="sng" dirty="0" smtClean="0"/>
              <a:t>self</a:t>
            </a:r>
            <a:r>
              <a:rPr lang="en-US" u="sng" dirty="0" smtClean="0"/>
              <a:t>)</a:t>
            </a:r>
            <a:r>
              <a:rPr lang="en-US" dirty="0" smtClean="0"/>
              <a:t> as well as a person’s social/cultural identity (</a:t>
            </a:r>
            <a:r>
              <a:rPr lang="en-US" u="sng" dirty="0" smtClean="0"/>
              <a:t>the roles played within one's </a:t>
            </a:r>
            <a:r>
              <a:rPr lang="en-US" b="1" u="sng" dirty="0" smtClean="0"/>
              <a:t>family</a:t>
            </a:r>
            <a:r>
              <a:rPr lang="en-US" u="sng" dirty="0" smtClean="0"/>
              <a:t> and in </a:t>
            </a:r>
            <a:r>
              <a:rPr lang="en-US" b="1" u="sng" dirty="0" smtClean="0"/>
              <a:t>society</a:t>
            </a:r>
            <a:r>
              <a:rPr lang="en-US" dirty="0" smtClean="0"/>
              <a:t>) 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smtClean="0"/>
              <a:t>	His stage theory is based on his belief that every individual passes through </a:t>
            </a:r>
            <a:r>
              <a:rPr lang="en-US" b="1" dirty="0" smtClean="0">
                <a:solidFill>
                  <a:schemeClr val="accent2"/>
                </a:solidFill>
              </a:rPr>
              <a:t>eight stages of development</a:t>
            </a:r>
            <a:r>
              <a:rPr lang="en-US" b="1" dirty="0" smtClean="0"/>
              <a:t> </a:t>
            </a:r>
            <a:r>
              <a:rPr lang="en-US" dirty="0" smtClean="0"/>
              <a:t>over the course of their life.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8229600" cy="634082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Erik Erikson Theory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714356"/>
            <a:ext cx="8329642" cy="6000792"/>
          </a:xfrm>
        </p:spPr>
        <p:txBody>
          <a:bodyPr>
            <a:normAutofit fontScale="92500"/>
          </a:bodyPr>
          <a:lstStyle/>
          <a:p>
            <a:pPr algn="just" fontAlgn="base">
              <a:buNone/>
            </a:pPr>
            <a:r>
              <a:rPr lang="en-US" dirty="0" smtClean="0"/>
              <a:t>	Erikson maintained that personality develops in a predetermined order through eight stages of psychosocial development, from </a:t>
            </a:r>
            <a:r>
              <a:rPr lang="en-US" b="1" dirty="0" smtClean="0"/>
              <a:t>infancy</a:t>
            </a:r>
            <a:r>
              <a:rPr lang="en-US" dirty="0" smtClean="0"/>
              <a:t> to </a:t>
            </a:r>
            <a:r>
              <a:rPr lang="en-US" b="1" dirty="0" smtClean="0"/>
              <a:t>adulthood.</a:t>
            </a:r>
          </a:p>
          <a:p>
            <a:pPr algn="just" fontAlgn="base">
              <a:buNone/>
            </a:pPr>
            <a:r>
              <a:rPr lang="en-US" dirty="0" smtClean="0"/>
              <a:t>	During each stage, the person experiences a </a:t>
            </a:r>
            <a:r>
              <a:rPr lang="en-US" b="1" dirty="0" smtClean="0"/>
              <a:t>psychosocial crisis </a:t>
            </a:r>
            <a:r>
              <a:rPr lang="en-US" dirty="0" smtClean="0"/>
              <a:t>which could have a positive or negative outcome for </a:t>
            </a:r>
            <a:r>
              <a:rPr lang="en-US" b="1" dirty="0" smtClean="0">
                <a:solidFill>
                  <a:srgbClr val="00B050"/>
                </a:solidFill>
              </a:rPr>
              <a:t>personality development</a:t>
            </a:r>
            <a:r>
              <a:rPr lang="en-US" b="1" dirty="0" smtClean="0"/>
              <a:t>.</a:t>
            </a:r>
          </a:p>
          <a:p>
            <a:pPr algn="just" fontAlgn="base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These crises are of a </a:t>
            </a:r>
            <a:r>
              <a:rPr lang="en-US" dirty="0" smtClean="0">
                <a:solidFill>
                  <a:schemeClr val="accent1"/>
                </a:solidFill>
              </a:rPr>
              <a:t>psychosocial nature </a:t>
            </a:r>
            <a:r>
              <a:rPr lang="en-US" dirty="0" smtClean="0"/>
              <a:t>because they involve </a:t>
            </a:r>
            <a:r>
              <a:rPr lang="en-US" dirty="0" smtClean="0">
                <a:solidFill>
                  <a:srgbClr val="C00000"/>
                </a:solidFill>
              </a:rPr>
              <a:t>psychological needs</a:t>
            </a:r>
            <a:r>
              <a:rPr lang="en-US" dirty="0" smtClean="0"/>
              <a:t> of the individual </a:t>
            </a:r>
            <a:r>
              <a:rPr lang="en-US" b="1" dirty="0" smtClean="0">
                <a:solidFill>
                  <a:srgbClr val="C00000"/>
                </a:solidFill>
              </a:rPr>
              <a:t>conflicting</a:t>
            </a:r>
            <a:r>
              <a:rPr lang="en-US" b="1" dirty="0" smtClean="0"/>
              <a:t>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C00000"/>
                </a:solidFill>
              </a:rPr>
              <a:t>the needs of society</a:t>
            </a:r>
            <a:r>
              <a:rPr lang="en-US" dirty="0" smtClean="0"/>
              <a:t>.</a:t>
            </a:r>
            <a:endParaRPr lang="fr-F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Erikson’s Stages of Development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980728"/>
            <a:ext cx="8501122" cy="5616624"/>
          </a:xfrm>
        </p:spPr>
        <p:txBody>
          <a:bodyPr>
            <a:normAutofit fontScale="92500" lnSpcReduction="20000"/>
          </a:bodyPr>
          <a:lstStyle/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In the initial stage of </a:t>
            </a:r>
            <a:r>
              <a:rPr lang="en-US" b="1" dirty="0" smtClean="0">
                <a:solidFill>
                  <a:schemeClr val="accent5"/>
                </a:solidFill>
              </a:rPr>
              <a:t>trust vs. mistrust</a:t>
            </a:r>
            <a:r>
              <a:rPr lang="en-US" dirty="0" smtClean="0"/>
              <a:t>, infants with consistent and reliable caregivers typically gain a sense of trust and confidence. </a:t>
            </a:r>
          </a:p>
          <a:p>
            <a:pPr marL="514350" lvl="0" indent="-514350" fontAlgn="base">
              <a:buFont typeface="+mj-lt"/>
              <a:buAutoNum type="arabicPeriod"/>
            </a:pPr>
            <a:endParaRPr lang="fr-FR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During the stage of </a:t>
            </a:r>
            <a:r>
              <a:rPr lang="en-US" b="1" dirty="0" smtClean="0">
                <a:solidFill>
                  <a:schemeClr val="accent5"/>
                </a:solidFill>
              </a:rPr>
              <a:t>autonomy vs. shame </a:t>
            </a:r>
            <a:r>
              <a:rPr lang="en-US" dirty="0" smtClean="0"/>
              <a:t>(age 1-3), children typically develop new skills and begin to learn how to tell right from wrong. </a:t>
            </a:r>
          </a:p>
          <a:p>
            <a:pPr marL="514350" lvl="0" indent="-514350" fontAlgn="base">
              <a:buFont typeface="+mj-lt"/>
              <a:buAutoNum type="arabicPeriod"/>
            </a:pPr>
            <a:endParaRPr lang="en-US" dirty="0" smtClean="0"/>
          </a:p>
          <a:p>
            <a:pPr marL="514350" lvl="0" indent="-514350" fontAlgn="base">
              <a:buFont typeface="+mj-lt"/>
              <a:buAutoNum type="arabicPeriod"/>
            </a:pPr>
            <a:r>
              <a:rPr lang="en-US" dirty="0" smtClean="0"/>
              <a:t>The</a:t>
            </a:r>
            <a:r>
              <a:rPr lang="en-US" b="1" dirty="0" smtClean="0">
                <a:solidFill>
                  <a:schemeClr val="accent5"/>
                </a:solidFill>
              </a:rPr>
              <a:t> initiative vs. guilt stage </a:t>
            </a:r>
            <a:r>
              <a:rPr lang="en-US" dirty="0" smtClean="0"/>
              <a:t>(3-5) is characterized by mimicry of adults and exploration of the world through play. Conflict with parents is typically resolved through the process of social role identification. </a:t>
            </a:r>
            <a:endParaRPr lang="fr-F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Erikson’s Stages of Development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142984"/>
            <a:ext cx="8472518" cy="49831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4. </a:t>
            </a:r>
            <a:r>
              <a:rPr lang="en-US" dirty="0" smtClean="0"/>
              <a:t>The </a:t>
            </a:r>
            <a:r>
              <a:rPr lang="en-US" b="1" dirty="0" smtClean="0">
                <a:solidFill>
                  <a:schemeClr val="accent5"/>
                </a:solidFill>
              </a:rPr>
              <a:t>industry vs. inferiority stage </a:t>
            </a:r>
            <a:r>
              <a:rPr lang="en-US" dirty="0" smtClean="0"/>
              <a:t>(6-12), also known as the </a:t>
            </a:r>
            <a:r>
              <a:rPr lang="en-US" b="1" dirty="0" smtClean="0"/>
              <a:t>latency stage</a:t>
            </a:r>
            <a:r>
              <a:rPr lang="en-US" dirty="0" smtClean="0"/>
              <a:t>, is a highly social stage. Children who feel inadequate or inferior to their peers may develop </a:t>
            </a:r>
            <a:r>
              <a:rPr lang="en-US" b="1" dirty="0" smtClean="0">
                <a:solidFill>
                  <a:srgbClr val="C00000"/>
                </a:solidFill>
              </a:rPr>
              <a:t>self-esteem</a:t>
            </a:r>
            <a:r>
              <a:rPr lang="en-US" dirty="0" smtClean="0">
                <a:solidFill>
                  <a:srgbClr val="C00000"/>
                </a:solidFill>
              </a:rPr>
              <a:t> </a:t>
            </a:r>
            <a:r>
              <a:rPr lang="en-US" b="1" dirty="0" smtClean="0">
                <a:solidFill>
                  <a:srgbClr val="C00000"/>
                </a:solidFill>
              </a:rPr>
              <a:t>issues </a:t>
            </a:r>
            <a:r>
              <a:rPr lang="en-US" dirty="0" smtClean="0"/>
              <a:t>or struggle with competency. </a:t>
            </a:r>
          </a:p>
          <a:p>
            <a:pPr lvl="0">
              <a:buNone/>
            </a:pPr>
            <a:r>
              <a:rPr lang="en-US" b="1" dirty="0" smtClean="0"/>
              <a:t>5.</a:t>
            </a:r>
            <a:r>
              <a:rPr lang="en-US" dirty="0" smtClean="0"/>
              <a:t> Adolescents (12-18) begin to experience </a:t>
            </a:r>
            <a:r>
              <a:rPr lang="en-US" b="1" dirty="0" smtClean="0">
                <a:solidFill>
                  <a:schemeClr val="accent5"/>
                </a:solidFill>
              </a:rPr>
              <a:t>identity vs. role confusion</a:t>
            </a:r>
            <a:r>
              <a:rPr lang="en-US" dirty="0" smtClean="0"/>
              <a:t>. In this stage, their development begins to depend largely on their </a:t>
            </a:r>
            <a:r>
              <a:rPr lang="en-US" b="1" dirty="0" smtClean="0"/>
              <a:t>own actions </a:t>
            </a:r>
            <a:r>
              <a:rPr lang="en-US" dirty="0" smtClean="0"/>
              <a:t>as they begin to </a:t>
            </a:r>
            <a:r>
              <a:rPr lang="en-US" b="1" dirty="0" smtClean="0"/>
              <a:t>discover and express </a:t>
            </a:r>
            <a:r>
              <a:rPr lang="en-US" dirty="0" smtClean="0"/>
              <a:t>their</a:t>
            </a:r>
            <a:r>
              <a:rPr lang="en-US" b="1" dirty="0" smtClean="0"/>
              <a:t> identity. </a:t>
            </a:r>
            <a:endParaRPr lang="fr-FR" b="1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Erikson’s Stages of Development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616624"/>
          </a:xfrm>
        </p:spPr>
        <p:txBody>
          <a:bodyPr>
            <a:normAutofit/>
          </a:bodyPr>
          <a:lstStyle/>
          <a:p>
            <a:pPr marL="514350" lvl="0" indent="-514350" fontAlgn="base">
              <a:buNone/>
            </a:pPr>
            <a:r>
              <a:rPr lang="en-US" dirty="0" smtClean="0"/>
              <a:t>6. In </a:t>
            </a:r>
            <a:r>
              <a:rPr lang="en-US" b="1" dirty="0" smtClean="0">
                <a:solidFill>
                  <a:schemeClr val="accent5"/>
                </a:solidFill>
              </a:rPr>
              <a:t>the intimacy vs. isolation stage </a:t>
            </a:r>
            <a:r>
              <a:rPr lang="en-US" dirty="0" smtClean="0"/>
              <a:t>(18-34), individuals typically begin to desire </a:t>
            </a:r>
            <a:r>
              <a:rPr lang="en-US" b="1" dirty="0" smtClean="0"/>
              <a:t>intimate</a:t>
            </a:r>
            <a:r>
              <a:rPr lang="en-US" dirty="0" smtClean="0"/>
              <a:t> relationships and lasting connections with friends and</a:t>
            </a:r>
            <a:r>
              <a:rPr lang="en-US" b="1" dirty="0" smtClean="0"/>
              <a:t> romantic partners</a:t>
            </a:r>
            <a:r>
              <a:rPr lang="en-US" dirty="0" smtClean="0"/>
              <a:t>. </a:t>
            </a:r>
            <a:endParaRPr lang="fr-FR" b="1" dirty="0" smtClean="0"/>
          </a:p>
          <a:p>
            <a:pPr marL="514350" lvl="0" indent="-514350" fontAlgn="base">
              <a:buNone/>
            </a:pPr>
            <a:r>
              <a:rPr lang="en-US" dirty="0" smtClean="0"/>
              <a:t>7.	</a:t>
            </a:r>
            <a:r>
              <a:rPr lang="en-US" b="1" dirty="0" err="1" smtClean="0">
                <a:solidFill>
                  <a:schemeClr val="accent5"/>
                </a:solidFill>
              </a:rPr>
              <a:t>Generativity</a:t>
            </a:r>
            <a:r>
              <a:rPr lang="en-US" b="1" dirty="0" smtClean="0">
                <a:solidFill>
                  <a:schemeClr val="accent5"/>
                </a:solidFill>
              </a:rPr>
              <a:t> vs. self-absorption </a:t>
            </a:r>
            <a:r>
              <a:rPr lang="en-US" dirty="0" smtClean="0"/>
              <a:t>(35-55/65) is most often marked by </a:t>
            </a:r>
            <a:r>
              <a:rPr lang="en-US" b="1" dirty="0" smtClean="0"/>
              <a:t>dedication to career, work, and family</a:t>
            </a:r>
            <a:r>
              <a:rPr lang="en-US" dirty="0" smtClean="0"/>
              <a:t>. Some individuals may find it difficult to maintain a sense of purpose during </a:t>
            </a:r>
            <a:r>
              <a:rPr lang="en-US" b="1" dirty="0" smtClean="0"/>
              <a:t>life transitions</a:t>
            </a:r>
            <a:r>
              <a:rPr lang="en-US" dirty="0" smtClean="0"/>
              <a:t> such as retirement or children moving out. </a:t>
            </a:r>
            <a:endParaRPr lang="fr-FR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Taxonomies of Learning Domains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85860"/>
            <a:ext cx="8572560" cy="51674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GB" dirty="0" smtClean="0"/>
              <a:t>The </a:t>
            </a:r>
            <a:r>
              <a:rPr lang="en-GB" b="1" dirty="0" smtClean="0"/>
              <a:t>growth theory </a:t>
            </a:r>
            <a:r>
              <a:rPr lang="en-GB" dirty="0" smtClean="0"/>
              <a:t>is among the psychological studies that were interested in </a:t>
            </a:r>
            <a:r>
              <a:rPr lang="en-GB" b="1" dirty="0" smtClean="0">
                <a:solidFill>
                  <a:srgbClr val="00B050"/>
                </a:solidFill>
              </a:rPr>
              <a:t>human’s growth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rgbClr val="00B050"/>
                </a:solidFill>
              </a:rPr>
              <a:t>changes</a:t>
            </a:r>
            <a:r>
              <a:rPr lang="en-GB" dirty="0" smtClean="0"/>
              <a:t> throughout </a:t>
            </a:r>
            <a:r>
              <a:rPr lang="en-GB" b="1" dirty="0" smtClean="0"/>
              <a:t>the life span</a:t>
            </a:r>
            <a:r>
              <a:rPr lang="en-GB" dirty="0" smtClean="0"/>
              <a:t>. </a:t>
            </a:r>
          </a:p>
          <a:p>
            <a:pPr algn="just">
              <a:buNone/>
            </a:pPr>
            <a:endParaRPr lang="en-GB" dirty="0" smtClean="0"/>
          </a:p>
          <a:p>
            <a:pPr algn="just">
              <a:buNone/>
            </a:pPr>
            <a:r>
              <a:rPr lang="en-GB" dirty="0" smtClean="0"/>
              <a:t>	</a:t>
            </a:r>
          </a:p>
          <a:p>
            <a:pPr algn="ctr">
              <a:buNone/>
            </a:pPr>
            <a:r>
              <a:rPr lang="en-GB" dirty="0" smtClean="0"/>
              <a:t>	It is mainly a result of the interaction of </a:t>
            </a:r>
            <a:r>
              <a:rPr lang="en-GB" b="1" dirty="0" smtClean="0"/>
              <a:t>biological</a:t>
            </a:r>
            <a:r>
              <a:rPr lang="en-GB" dirty="0" smtClean="0"/>
              <a:t>, </a:t>
            </a:r>
            <a:r>
              <a:rPr lang="en-GB" b="1" dirty="0" smtClean="0"/>
              <a:t>cognitive</a:t>
            </a:r>
            <a:r>
              <a:rPr lang="en-GB" dirty="0" smtClean="0"/>
              <a:t>, and </a:t>
            </a:r>
            <a:r>
              <a:rPr lang="en-GB" b="1" dirty="0" smtClean="0"/>
              <a:t>socio-emotional processes</a:t>
            </a:r>
            <a:r>
              <a:rPr lang="en-GB" dirty="0" smtClean="0"/>
              <a:t>.</a:t>
            </a:r>
          </a:p>
          <a:p>
            <a:pPr algn="just">
              <a:buNone/>
            </a:pPr>
            <a:r>
              <a:rPr lang="en-GB" dirty="0" smtClean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Erikson’s Stages of Development 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616624"/>
          </a:xfrm>
        </p:spPr>
        <p:txBody>
          <a:bodyPr>
            <a:normAutofit/>
          </a:bodyPr>
          <a:lstStyle/>
          <a:p>
            <a:pPr marL="514350" lvl="0" indent="-514350" fontAlgn="base">
              <a:buAutoNum type="arabicPeriod" startAt="8"/>
            </a:pPr>
            <a:r>
              <a:rPr lang="en-US" dirty="0" smtClean="0"/>
              <a:t>During the final stage of </a:t>
            </a:r>
            <a:r>
              <a:rPr lang="en-US" b="1" dirty="0" smtClean="0">
                <a:solidFill>
                  <a:schemeClr val="accent5"/>
                </a:solidFill>
              </a:rPr>
              <a:t>integrity vs. despair </a:t>
            </a:r>
            <a:r>
              <a:rPr lang="en-US" dirty="0" smtClean="0"/>
              <a:t>(55/65-end of life), people tend to reflect on life and begin to make peace with the idea of death. Some may develop a sense of integrity as they look back, but others may get "stuck" on certain experiences and failures and feel a sense of despair.</a:t>
            </a:r>
          </a:p>
          <a:p>
            <a:pPr marL="514350" lvl="0" indent="-514350" fontAlgn="base">
              <a:buNone/>
            </a:pPr>
            <a:r>
              <a:rPr lang="en-US" dirty="0" smtClean="0"/>
              <a:t>	</a:t>
            </a:r>
            <a:r>
              <a:rPr lang="en-US" b="1" dirty="0" smtClean="0"/>
              <a:t>Failure</a:t>
            </a:r>
            <a:r>
              <a:rPr lang="en-US" dirty="0" smtClean="0"/>
              <a:t> to successfully complete a stage can result in </a:t>
            </a:r>
            <a:r>
              <a:rPr lang="en-US" b="1" dirty="0" smtClean="0"/>
              <a:t>a reduced ability to complete further stages </a:t>
            </a:r>
            <a:r>
              <a:rPr lang="en-US" dirty="0" smtClean="0"/>
              <a:t>and therefore a more </a:t>
            </a:r>
            <a:r>
              <a:rPr lang="en-US" b="1" dirty="0" smtClean="0"/>
              <a:t>unhealthy personality and sense of self. </a:t>
            </a:r>
            <a:endParaRPr lang="fr-FR" b="1" dirty="0" smtClean="0"/>
          </a:p>
          <a:p>
            <a:pPr marL="514350" lvl="0" indent="-514350" fontAlgn="base">
              <a:buNone/>
            </a:pPr>
            <a:endParaRPr lang="en-US" dirty="0" smtClean="0"/>
          </a:p>
          <a:p>
            <a:pPr marL="514350" lvl="0" indent="-514350" fontAlgn="base">
              <a:buNone/>
            </a:pPr>
            <a:endParaRPr lang="en-US" dirty="0"/>
          </a:p>
        </p:txBody>
      </p:sp>
      <p:sp>
        <p:nvSpPr>
          <p:cNvPr id="5" name="Triangle isocèle 4"/>
          <p:cNvSpPr/>
          <p:nvPr/>
        </p:nvSpPr>
        <p:spPr>
          <a:xfrm>
            <a:off x="285720" y="4572008"/>
            <a:ext cx="357190" cy="35719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5122" name="Picture 2" descr="C:\Users\PC2022\Desktop\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424841" cy="507209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8572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How </a:t>
            </a:r>
            <a:r>
              <a:rPr lang="fr-FR" dirty="0" err="1" smtClean="0"/>
              <a:t>can</a:t>
            </a:r>
            <a:r>
              <a:rPr lang="fr-FR" dirty="0" smtClean="0"/>
              <a:t> one use </a:t>
            </a:r>
            <a:r>
              <a:rPr lang="fr-FR" dirty="0" err="1" smtClean="0"/>
              <a:t>these</a:t>
            </a:r>
            <a:r>
              <a:rPr lang="fr-FR" dirty="0" smtClean="0"/>
              <a:t> </a:t>
            </a:r>
            <a:r>
              <a:rPr lang="fr-FR" dirty="0" err="1" smtClean="0"/>
              <a:t>theories</a:t>
            </a:r>
            <a:r>
              <a:rPr lang="fr-FR" dirty="0" smtClean="0"/>
              <a:t> in the English </a:t>
            </a:r>
            <a:r>
              <a:rPr lang="fr-FR" dirty="0" err="1" smtClean="0"/>
              <a:t>Language</a:t>
            </a:r>
            <a:r>
              <a:rPr lang="fr-FR" dirty="0" smtClean="0"/>
              <a:t> </a:t>
            </a:r>
            <a:r>
              <a:rPr lang="fr-FR" dirty="0" err="1" smtClean="0"/>
              <a:t>Classroom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3214710"/>
          </a:xfrm>
        </p:spPr>
        <p:txBody>
          <a:bodyPr/>
          <a:lstStyle/>
          <a:p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Implication for </a:t>
            </a:r>
            <a:r>
              <a:rPr lang="fr-FR" b="1" dirty="0" err="1" smtClean="0">
                <a:solidFill>
                  <a:schemeClr val="bg2">
                    <a:lumMod val="50000"/>
                  </a:schemeClr>
                </a:solidFill>
              </a:rPr>
              <a:t>teaching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</a:p>
          <a:p>
            <a:endParaRPr lang="fr-FR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b="1" dirty="0" err="1" smtClean="0">
                <a:solidFill>
                  <a:schemeClr val="bg2">
                    <a:lumMod val="50000"/>
                  </a:schemeClr>
                </a:solidFill>
              </a:rPr>
              <a:t>Teacher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-</a:t>
            </a:r>
            <a:r>
              <a:rPr lang="fr-FR" b="1" dirty="0" err="1" smtClean="0">
                <a:solidFill>
                  <a:schemeClr val="bg2">
                    <a:lumMod val="50000"/>
                  </a:schemeClr>
                </a:solidFill>
              </a:rPr>
              <a:t>Learner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 interaction?</a:t>
            </a:r>
          </a:p>
          <a:p>
            <a:endParaRPr lang="fr-FR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b="1" dirty="0" err="1" smtClean="0">
                <a:solidFill>
                  <a:schemeClr val="bg2">
                    <a:lumMod val="50000"/>
                  </a:schemeClr>
                </a:solidFill>
              </a:rPr>
              <a:t>Psychological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 support?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Taxonomies of Learning Domains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85860"/>
            <a:ext cx="8572560" cy="51674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GB" dirty="0" smtClean="0"/>
              <a:t>	</a:t>
            </a:r>
            <a:r>
              <a:rPr lang="en-GB" sz="4000" b="1" u="sng" dirty="0" smtClean="0"/>
              <a:t>Aim?</a:t>
            </a:r>
          </a:p>
          <a:p>
            <a:pPr algn="ctr">
              <a:buNone/>
            </a:pPr>
            <a:r>
              <a:rPr lang="en-GB" b="1" dirty="0" smtClean="0"/>
              <a:t>	To </a:t>
            </a:r>
            <a:r>
              <a:rPr lang="en-GB" dirty="0" smtClean="0">
                <a:solidFill>
                  <a:srgbClr val="C00000"/>
                </a:solidFill>
              </a:rPr>
              <a:t>understand</a:t>
            </a:r>
            <a:r>
              <a:rPr lang="en-GB" dirty="0" smtClean="0"/>
              <a:t> and to </a:t>
            </a:r>
            <a:r>
              <a:rPr lang="en-GB" dirty="0" smtClean="0">
                <a:solidFill>
                  <a:srgbClr val="C00000"/>
                </a:solidFill>
              </a:rPr>
              <a:t>overcome</a:t>
            </a:r>
            <a:r>
              <a:rPr lang="en-GB" dirty="0" smtClean="0"/>
              <a:t> the human’s </a:t>
            </a:r>
            <a:r>
              <a:rPr lang="en-GB" dirty="0" smtClean="0">
                <a:solidFill>
                  <a:srgbClr val="00B050"/>
                </a:solidFill>
              </a:rPr>
              <a:t>developmental challenges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00B050"/>
                </a:solidFill>
              </a:rPr>
              <a:t>transitions</a:t>
            </a:r>
            <a:r>
              <a:rPr lang="en-GB" dirty="0" smtClean="0"/>
              <a:t> as well as to </a:t>
            </a:r>
            <a:r>
              <a:rPr lang="en-GB" b="1" dirty="0" smtClean="0"/>
              <a:t>deal appropriately </a:t>
            </a:r>
            <a:r>
              <a:rPr lang="en-GB" dirty="0" smtClean="0"/>
              <a:t>with different </a:t>
            </a:r>
            <a:r>
              <a:rPr lang="en-GB" b="1" dirty="0" smtClean="0"/>
              <a:t>situations</a:t>
            </a:r>
          </a:p>
          <a:p>
            <a:pPr>
              <a:buNone/>
            </a:pPr>
            <a:r>
              <a:rPr lang="en-GB" dirty="0" smtClean="0"/>
              <a:t>	This scientific theory triggered the attention of many psychologists </a:t>
            </a:r>
            <a:r>
              <a:rPr lang="en-GB" sz="3600" b="1" dirty="0" smtClean="0"/>
              <a:t>Piaget‚ </a:t>
            </a:r>
            <a:r>
              <a:rPr lang="en-GB" sz="3600" b="1" dirty="0" err="1" smtClean="0"/>
              <a:t>Vygotesky</a:t>
            </a:r>
            <a:r>
              <a:rPr lang="en-GB" sz="3600" b="1" dirty="0" smtClean="0"/>
              <a:t> </a:t>
            </a:r>
            <a:r>
              <a:rPr lang="en-GB" dirty="0" smtClean="0"/>
              <a:t>and </a:t>
            </a:r>
            <a:r>
              <a:rPr lang="en-GB" sz="3600" b="1" dirty="0" smtClean="0"/>
              <a:t>Erikson</a:t>
            </a:r>
            <a:endParaRPr lang="en-US" b="1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Piaget’s  Theory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According to </a:t>
            </a:r>
            <a:r>
              <a:rPr lang="en-US" b="1" dirty="0" smtClean="0">
                <a:solidFill>
                  <a:srgbClr val="0070C0"/>
                </a:solidFill>
              </a:rPr>
              <a:t>Jean Piaget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6"/>
                </a:solidFill>
              </a:rPr>
              <a:t>cognitive development</a:t>
            </a:r>
            <a:r>
              <a:rPr lang="en-US" b="1" dirty="0" smtClean="0"/>
              <a:t> </a:t>
            </a:r>
            <a:r>
              <a:rPr lang="en-US" dirty="0" smtClean="0"/>
              <a:t>of adolescents moves from concrete to abstract thinking.</a:t>
            </a:r>
          </a:p>
          <a:p>
            <a:pPr algn="just">
              <a:buNone/>
            </a:pPr>
            <a:r>
              <a:rPr lang="en-US" b="1" dirty="0" smtClean="0"/>
              <a:t>	 Jean Piaget’s Theory of Development</a:t>
            </a:r>
            <a:r>
              <a:rPr lang="en-US" dirty="0" smtClean="0"/>
              <a:t> is considered as one of the most important theories in developmental psychology. </a:t>
            </a:r>
          </a:p>
          <a:p>
            <a:pPr algn="just">
              <a:buNone/>
            </a:pPr>
            <a:r>
              <a:rPr lang="en-US" dirty="0" smtClean="0"/>
              <a:t>		He believed that </a:t>
            </a:r>
            <a:r>
              <a:rPr lang="en-US" b="1" dirty="0" smtClean="0"/>
              <a:t>all individuals </a:t>
            </a:r>
            <a:r>
              <a:rPr lang="en-US" dirty="0" smtClean="0"/>
              <a:t>pass through the same </a:t>
            </a:r>
            <a:r>
              <a:rPr lang="en-US" b="1" dirty="0" smtClean="0">
                <a:solidFill>
                  <a:srgbClr val="C00000"/>
                </a:solidFill>
              </a:rPr>
              <a:t>four stages </a:t>
            </a:r>
            <a:r>
              <a:rPr lang="en-US" dirty="0" smtClean="0"/>
              <a:t>in order to </a:t>
            </a:r>
            <a:r>
              <a:rPr lang="en-US" b="1" dirty="0" smtClean="0">
                <a:solidFill>
                  <a:srgbClr val="00B050"/>
                </a:solidFill>
              </a:rPr>
              <a:t>progress</a:t>
            </a:r>
            <a:r>
              <a:rPr lang="en-US" dirty="0" smtClean="0"/>
              <a:t> from </a:t>
            </a:r>
            <a:r>
              <a:rPr lang="en-US" b="1" dirty="0" smtClean="0">
                <a:solidFill>
                  <a:srgbClr val="00B050"/>
                </a:solidFill>
              </a:rPr>
              <a:t>one stage </a:t>
            </a:r>
            <a:r>
              <a:rPr lang="en-US" dirty="0" smtClean="0"/>
              <a:t>to </a:t>
            </a:r>
            <a:r>
              <a:rPr lang="en-US" b="1" dirty="0" smtClean="0">
                <a:solidFill>
                  <a:srgbClr val="00B050"/>
                </a:solidFill>
              </a:rPr>
              <a:t>the next</a:t>
            </a:r>
            <a:r>
              <a:rPr lang="en-US" dirty="0" smtClean="0"/>
              <a:t>, a person </a:t>
            </a:r>
            <a:r>
              <a:rPr lang="en-US" b="1" dirty="0" smtClean="0">
                <a:solidFill>
                  <a:srgbClr val="00B050"/>
                </a:solidFill>
              </a:rPr>
              <a:t>must meet the goals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of the </a:t>
            </a:r>
            <a:r>
              <a:rPr lang="en-US" b="1" dirty="0" smtClean="0">
                <a:solidFill>
                  <a:srgbClr val="00B050"/>
                </a:solidFill>
              </a:rPr>
              <a:t>current stage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  <a:endParaRPr lang="fr-FR" dirty="0" smtClean="0">
              <a:solidFill>
                <a:srgbClr val="00B050"/>
              </a:solidFill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Piaget’s 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85794"/>
            <a:ext cx="8712968" cy="566754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7030A0"/>
                </a:solidFill>
              </a:rPr>
              <a:t>His theory </a:t>
            </a:r>
            <a:r>
              <a:rPr lang="en-US" dirty="0" smtClean="0"/>
              <a:t>is essential for </a:t>
            </a:r>
            <a:r>
              <a:rPr lang="en-US" b="1" dirty="0" smtClean="0">
                <a:solidFill>
                  <a:srgbClr val="7030A0"/>
                </a:solidFill>
              </a:rPr>
              <a:t>psychopedagogy</a:t>
            </a:r>
            <a:r>
              <a:rPr lang="en-US" dirty="0" smtClean="0"/>
              <a:t> since he focused his attention </a:t>
            </a:r>
            <a:r>
              <a:rPr lang="en-US" b="1" dirty="0" smtClean="0"/>
              <a:t>on how children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know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C00000"/>
                </a:solidFill>
              </a:rPr>
              <a:t>modify</a:t>
            </a:r>
            <a:r>
              <a:rPr lang="en-US" dirty="0" smtClean="0"/>
              <a:t> their </a:t>
            </a:r>
            <a:r>
              <a:rPr lang="en-US" b="1" dirty="0" smtClean="0">
                <a:solidFill>
                  <a:srgbClr val="0070C0"/>
                </a:solidFill>
              </a:rPr>
              <a:t>cognitive structures.</a:t>
            </a:r>
          </a:p>
          <a:p>
            <a:pPr algn="just">
              <a:buNone/>
            </a:pPr>
            <a:endParaRPr lang="fr-FR" b="1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/>
              <a:t>Educationalists</a:t>
            </a:r>
            <a:r>
              <a:rPr lang="en-US" dirty="0" smtClean="0"/>
              <a:t> are often inspired by </a:t>
            </a:r>
            <a:r>
              <a:rPr lang="en-US" b="1" dirty="0" smtClean="0">
                <a:solidFill>
                  <a:srgbClr val="7030A0"/>
                </a:solidFill>
              </a:rPr>
              <a:t>Piaget’s</a:t>
            </a:r>
            <a:r>
              <a:rPr lang="en-US" dirty="0" smtClean="0"/>
              <a:t> four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(4) stages </a:t>
            </a:r>
            <a:r>
              <a:rPr lang="en-US" dirty="0" smtClean="0"/>
              <a:t>of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development.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	Those stages are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used in teaching programs </a:t>
            </a:r>
            <a:r>
              <a:rPr lang="en-US" dirty="0" smtClean="0"/>
              <a:t>because </a:t>
            </a:r>
            <a:r>
              <a:rPr lang="en-US" sz="4000" b="1" dirty="0" smtClean="0">
                <a:solidFill>
                  <a:srgbClr val="00B050"/>
                </a:solidFill>
              </a:rPr>
              <a:t>learning</a:t>
            </a:r>
            <a:r>
              <a:rPr lang="en-US" dirty="0" smtClean="0"/>
              <a:t> should go </a:t>
            </a:r>
            <a:r>
              <a:rPr lang="en-US" b="1" dirty="0" smtClean="0"/>
              <a:t>hand in hand </a:t>
            </a:r>
            <a:r>
              <a:rPr lang="en-US" dirty="0" smtClean="0"/>
              <a:t>with </a:t>
            </a:r>
            <a:r>
              <a:rPr lang="en-US" sz="3600" b="1" dirty="0" smtClean="0">
                <a:solidFill>
                  <a:srgbClr val="00B050"/>
                </a:solidFill>
              </a:rPr>
              <a:t>the learner's cognitive development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85728"/>
            <a:ext cx="8229600" cy="64294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Piaget’s  Developmental Theory</a:t>
            </a:r>
            <a:endParaRPr lang="en-US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14422"/>
            <a:ext cx="8712968" cy="5454938"/>
          </a:xfrm>
        </p:spPr>
        <p:txBody>
          <a:bodyPr>
            <a:normAutofit/>
          </a:bodyPr>
          <a:lstStyle/>
          <a:p>
            <a:pPr lvl="0" algn="just" fontAlgn="base">
              <a:buNone/>
            </a:pPr>
            <a:r>
              <a:rPr lang="en-US" dirty="0" smtClean="0">
                <a:solidFill>
                  <a:srgbClr val="0070C0"/>
                </a:solidFill>
              </a:rPr>
              <a:t>1- </a:t>
            </a:r>
            <a:r>
              <a:rPr lang="en-US" b="1" dirty="0" smtClean="0">
                <a:solidFill>
                  <a:srgbClr val="0070C0"/>
                </a:solidFill>
              </a:rPr>
              <a:t>The </a:t>
            </a:r>
            <a:r>
              <a:rPr lang="en-US" b="1" dirty="0" err="1" smtClean="0">
                <a:solidFill>
                  <a:srgbClr val="0070C0"/>
                </a:solidFill>
              </a:rPr>
              <a:t>sensorimotor</a:t>
            </a:r>
            <a:r>
              <a:rPr lang="en-US" b="1" dirty="0" smtClean="0">
                <a:solidFill>
                  <a:srgbClr val="0070C0"/>
                </a:solidFill>
              </a:rPr>
              <a:t> stage</a:t>
            </a:r>
            <a:r>
              <a:rPr lang="en-US" b="1" dirty="0" smtClean="0"/>
              <a:t> </a:t>
            </a:r>
            <a:r>
              <a:rPr lang="en-US" dirty="0" smtClean="0"/>
              <a:t>marks the first two years of life. In this stage, babies learn about and experiment with the physical world. Object permanence and language development are important goals in this stage. </a:t>
            </a:r>
            <a:endParaRPr lang="fr-FR" dirty="0" smtClean="0"/>
          </a:p>
          <a:p>
            <a:pPr lvl="0" algn="just" fontAlgn="base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2- The preoperational stage</a:t>
            </a:r>
            <a:r>
              <a:rPr lang="en-US" dirty="0" smtClean="0"/>
              <a:t> typically lasts until about the age of </a:t>
            </a:r>
            <a:r>
              <a:rPr lang="en-US" b="1" dirty="0" smtClean="0"/>
              <a:t>7</a:t>
            </a:r>
            <a:r>
              <a:rPr lang="en-US" dirty="0" smtClean="0"/>
              <a:t>. During this stage, children learn to use symbolic thinking to deepen their understanding of various concepts.</a:t>
            </a:r>
            <a:endParaRPr lang="fr-FR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en-US" b="1" dirty="0" smtClean="0"/>
              <a:t>Piaget’s  Developmental Theory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1488" y="1285861"/>
            <a:ext cx="8229600" cy="4768865"/>
          </a:xfrm>
        </p:spPr>
        <p:txBody>
          <a:bodyPr/>
          <a:lstStyle/>
          <a:p>
            <a:pPr lvl="0" algn="just" fontAlgn="base">
              <a:buNone/>
            </a:pPr>
            <a:r>
              <a:rPr lang="en-US" b="1" dirty="0" smtClean="0">
                <a:solidFill>
                  <a:srgbClr val="0070C0"/>
                </a:solidFill>
              </a:rPr>
              <a:t>3-</a:t>
            </a:r>
            <a:r>
              <a:rPr lang="en-US" dirty="0" smtClean="0"/>
              <a:t> Children between the ages of </a:t>
            </a:r>
            <a:r>
              <a:rPr lang="en-US" b="1" dirty="0" smtClean="0"/>
              <a:t>7</a:t>
            </a:r>
            <a:r>
              <a:rPr lang="en-US" dirty="0" smtClean="0"/>
              <a:t> and </a:t>
            </a:r>
            <a:r>
              <a:rPr lang="en-US" b="1" dirty="0" smtClean="0"/>
              <a:t>12</a:t>
            </a:r>
            <a:r>
              <a:rPr lang="en-US" dirty="0" smtClean="0"/>
              <a:t> are usually in the </a:t>
            </a:r>
            <a:r>
              <a:rPr lang="en-US" b="1" dirty="0" smtClean="0">
                <a:solidFill>
                  <a:srgbClr val="0070C0"/>
                </a:solidFill>
              </a:rPr>
              <a:t>concrete operational stage</a:t>
            </a:r>
            <a:r>
              <a:rPr lang="en-US" b="1" dirty="0" smtClean="0"/>
              <a:t>,</a:t>
            </a:r>
            <a:r>
              <a:rPr lang="en-US" dirty="0" smtClean="0"/>
              <a:t> where they are likely to demonstrate logic and increased reasoning.</a:t>
            </a:r>
            <a:endParaRPr lang="fr-FR" dirty="0" smtClean="0"/>
          </a:p>
          <a:p>
            <a:pPr lvl="0" algn="just" fontAlgn="base">
              <a:buNone/>
            </a:pPr>
            <a:r>
              <a:rPr lang="en-US" b="1" dirty="0" smtClean="0">
                <a:solidFill>
                  <a:srgbClr val="0070C0"/>
                </a:solidFill>
              </a:rPr>
              <a:t>4- </a:t>
            </a:r>
            <a:r>
              <a:rPr lang="en-US" dirty="0" smtClean="0"/>
              <a:t>The final stage, </a:t>
            </a:r>
            <a:r>
              <a:rPr lang="en-US" b="1" dirty="0" smtClean="0">
                <a:solidFill>
                  <a:srgbClr val="0070C0"/>
                </a:solidFill>
              </a:rPr>
              <a:t>formal operational</a:t>
            </a:r>
            <a:r>
              <a:rPr lang="en-US" dirty="0" smtClean="0"/>
              <a:t>, typically begins around the age of </a:t>
            </a:r>
            <a:r>
              <a:rPr lang="en-US" b="1" dirty="0" smtClean="0"/>
              <a:t>13</a:t>
            </a:r>
            <a:r>
              <a:rPr lang="en-US" dirty="0" smtClean="0"/>
              <a:t> and lasts through adulthood. This stage is characterized by the </a:t>
            </a:r>
            <a:r>
              <a:rPr lang="en-US" b="1" dirty="0" smtClean="0"/>
              <a:t>understanding of abstract concepts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Vygotsky’s</a:t>
            </a:r>
            <a:r>
              <a:rPr lang="en-US" b="1" dirty="0" smtClean="0"/>
              <a:t>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85791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600" b="1" dirty="0" smtClean="0">
                <a:solidFill>
                  <a:srgbClr val="7030A0"/>
                </a:solidFill>
              </a:rPr>
              <a:t>	Lev </a:t>
            </a:r>
            <a:r>
              <a:rPr lang="en-US" sz="3600" b="1" dirty="0" err="1" smtClean="0">
                <a:solidFill>
                  <a:srgbClr val="7030A0"/>
                </a:solidFill>
              </a:rPr>
              <a:t>Vygotsky</a:t>
            </a:r>
            <a:r>
              <a:rPr lang="en-US" sz="3600" dirty="0" smtClean="0"/>
              <a:t> is known for his </a:t>
            </a:r>
            <a:r>
              <a:rPr lang="en-US" sz="3600" b="1" dirty="0" smtClean="0">
                <a:solidFill>
                  <a:srgbClr val="00B050"/>
                </a:solidFill>
              </a:rPr>
              <a:t>social-cultural theory</a:t>
            </a:r>
            <a:r>
              <a:rPr lang="en-US" sz="3600" dirty="0" smtClean="0"/>
              <a:t>, which posits that development </a:t>
            </a:r>
            <a:r>
              <a:rPr lang="en-US" sz="3600" b="1" dirty="0" smtClean="0">
                <a:solidFill>
                  <a:srgbClr val="7030A0"/>
                </a:solidFill>
              </a:rPr>
              <a:t>begins on the social level</a:t>
            </a:r>
            <a:r>
              <a:rPr lang="en-US" sz="3600" b="1" dirty="0" smtClean="0"/>
              <a:t> </a:t>
            </a:r>
            <a:r>
              <a:rPr lang="en-US" sz="3600" dirty="0" smtClean="0"/>
              <a:t>when children learn from </a:t>
            </a:r>
            <a:r>
              <a:rPr lang="en-US" sz="3600" b="1" dirty="0" smtClean="0"/>
              <a:t>caregivers, teachers, and peers</a:t>
            </a:r>
            <a:r>
              <a:rPr lang="en-US" sz="3600" dirty="0" smtClean="0"/>
              <a:t>. </a:t>
            </a:r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r>
              <a:rPr lang="en-US" sz="3600" dirty="0" smtClean="0"/>
              <a:t>	Thus, the </a:t>
            </a:r>
            <a:r>
              <a:rPr lang="en-US" sz="3600" b="1" dirty="0" smtClean="0">
                <a:solidFill>
                  <a:schemeClr val="accent6"/>
                </a:solidFill>
              </a:rPr>
              <a:t>culture</a:t>
            </a:r>
            <a:r>
              <a:rPr lang="en-US" sz="3600" dirty="0" smtClean="0"/>
              <a:t> a person is born into has a significant </a:t>
            </a:r>
            <a:r>
              <a:rPr lang="en-US" sz="3600" b="1" dirty="0" smtClean="0">
                <a:solidFill>
                  <a:schemeClr val="accent6"/>
                </a:solidFill>
              </a:rPr>
              <a:t>effect</a:t>
            </a:r>
            <a:r>
              <a:rPr lang="en-US" sz="3600" dirty="0" smtClean="0"/>
              <a:t> on his/ her </a:t>
            </a:r>
            <a:r>
              <a:rPr lang="en-US" sz="3600" b="1" dirty="0" smtClean="0">
                <a:solidFill>
                  <a:schemeClr val="accent6"/>
                </a:solidFill>
              </a:rPr>
              <a:t>development</a:t>
            </a:r>
            <a:r>
              <a:rPr lang="en-US" sz="3600" dirty="0" smtClean="0"/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 smtClean="0"/>
              <a:t>Vygotsky’s</a:t>
            </a:r>
            <a:r>
              <a:rPr lang="en-US" b="1" dirty="0" smtClean="0"/>
              <a:t> Theory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401080" cy="585791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3600" dirty="0" smtClean="0"/>
              <a:t>	Unlike Piaget's notion that children’s development must necessarily precede their learning, </a:t>
            </a:r>
            <a:r>
              <a:rPr lang="en-US" sz="3600" b="1" dirty="0" err="1" smtClean="0">
                <a:solidFill>
                  <a:srgbClr val="FF0000"/>
                </a:solidFill>
              </a:rPr>
              <a:t>Vygotsky</a:t>
            </a:r>
            <a:r>
              <a:rPr lang="en-US" sz="3600" dirty="0" smtClean="0"/>
              <a:t> argued: </a:t>
            </a:r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r>
              <a:rPr lang="en-US" sz="3600" dirty="0" smtClean="0"/>
              <a:t>	"</a:t>
            </a:r>
            <a:r>
              <a:rPr lang="en-US" sz="3600" b="1" dirty="0" smtClean="0"/>
              <a:t>learning is a necessary and universal aspect of the process of developing culturally organized, specifically human psychological function</a:t>
            </a:r>
            <a:r>
              <a:rPr lang="en-US" sz="3600" dirty="0" smtClean="0"/>
              <a:t>" </a:t>
            </a:r>
            <a:r>
              <a:rPr lang="en-US" sz="3600" dirty="0" smtClean="0">
                <a:solidFill>
                  <a:srgbClr val="FF0000"/>
                </a:solidFill>
              </a:rPr>
              <a:t>(1978, p. 90).</a:t>
            </a:r>
            <a:r>
              <a:rPr lang="en-US" sz="3600" dirty="0" smtClean="0"/>
              <a:t> </a:t>
            </a:r>
          </a:p>
          <a:p>
            <a:pPr algn="just">
              <a:buNone/>
            </a:pPr>
            <a:r>
              <a:rPr lang="en-US" sz="3600" dirty="0" smtClean="0"/>
              <a:t>	</a:t>
            </a:r>
          </a:p>
          <a:p>
            <a:pPr algn="just">
              <a:buNone/>
            </a:pPr>
            <a:r>
              <a:rPr lang="en-US" sz="3600" dirty="0" smtClean="0"/>
              <a:t>	In other words, social learning tends to </a:t>
            </a:r>
            <a:r>
              <a:rPr lang="en-US" sz="3600" b="1" dirty="0" smtClean="0"/>
              <a:t>precede</a:t>
            </a:r>
            <a:r>
              <a:rPr lang="en-US" sz="3600" dirty="0" smtClean="0"/>
              <a:t> (i.e., come before) development.</a:t>
            </a:r>
            <a:endParaRPr lang="fr-FR" sz="36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5370</TotalTime>
  <Words>358</Words>
  <Application>Microsoft Office PowerPoint</Application>
  <PresentationFormat>Affichage à l'écran (4:3)</PresentationFormat>
  <Paragraphs>92</Paragraphs>
  <Slides>22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University of Blida 2 Faculty of Arts and Languages  Department of English   Module: Educational Psychology for Adolescents</vt:lpstr>
      <vt:lpstr>Taxonomies of Learning Domains</vt:lpstr>
      <vt:lpstr>Taxonomies of Learning Domains</vt:lpstr>
      <vt:lpstr>Piaget’s  Theory</vt:lpstr>
      <vt:lpstr>Piaget’s  Theory</vt:lpstr>
      <vt:lpstr>Piaget’s  Developmental Theory</vt:lpstr>
      <vt:lpstr>Piaget’s  Developmental Theory</vt:lpstr>
      <vt:lpstr>Vygotsky’s Theory</vt:lpstr>
      <vt:lpstr>Vygotsky’s Theory</vt:lpstr>
      <vt:lpstr>Vygotsky’s Theory</vt:lpstr>
      <vt:lpstr>Vygotsky’s Theory</vt:lpstr>
      <vt:lpstr>Vygotsky’s Theory</vt:lpstr>
      <vt:lpstr>Zone of Proximal Development </vt:lpstr>
      <vt:lpstr>Vygotsky’s Ideas</vt:lpstr>
      <vt:lpstr>Erik Erikson</vt:lpstr>
      <vt:lpstr>Erik Erikson Theory </vt:lpstr>
      <vt:lpstr>Erikson’s Stages of Development </vt:lpstr>
      <vt:lpstr>Erikson’s Stages of Development </vt:lpstr>
      <vt:lpstr>Erikson’s Stages of Development </vt:lpstr>
      <vt:lpstr>Erikson’s Stages of Development </vt:lpstr>
      <vt:lpstr>Diapositive 21</vt:lpstr>
      <vt:lpstr>How can one use these theories in the English Language Classroom?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Blida 2 Faculty of Arts and Languages  Department of English   Module: Educational Psychology for Adolescents</dc:title>
  <dc:creator>pc</dc:creator>
  <cp:lastModifiedBy>PC2022</cp:lastModifiedBy>
  <cp:revision>90</cp:revision>
  <dcterms:created xsi:type="dcterms:W3CDTF">2021-01-23T18:58:08Z</dcterms:created>
  <dcterms:modified xsi:type="dcterms:W3CDTF">2022-12-20T11:27:20Z</dcterms:modified>
</cp:coreProperties>
</file>