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7" r:id="rId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33AA0D5-F5DD-4E43-9FB5-43EEE116C9B8}" type="datetimeFigureOut">
              <a:rPr lang="fr-FR" smtClean="0"/>
              <a:t>09/11/2023</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2398538-FDAD-4F9F-98F5-153F2288A0F6}" type="slidenum">
              <a:rPr lang="fr-FR" smtClean="0"/>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ChangeArrowheads="1" noTextEdit="1"/>
          </p:cNvSpPr>
          <p:nvPr>
            <p:ph type="sldImg"/>
          </p:nvPr>
        </p:nvSpPr>
        <p:spPr>
          <a:ln cap="flat"/>
        </p:spPr>
      </p:sp>
      <p:sp>
        <p:nvSpPr>
          <p:cNvPr id="48131" name="Rectangle 3"/>
          <p:cNvSpPr>
            <a:spLocks noChangeArrowheads="1"/>
          </p:cNvSpPr>
          <p:nvPr/>
        </p:nvSpPr>
        <p:spPr bwMode="auto">
          <a:xfrm>
            <a:off x="29535" y="44067"/>
            <a:ext cx="3397912" cy="1764063"/>
          </a:xfrm>
          <a:prstGeom prst="rect">
            <a:avLst/>
          </a:prstGeom>
          <a:noFill/>
          <a:ln w="12700">
            <a:noFill/>
            <a:miter lim="800000"/>
            <a:headEnd/>
            <a:tailEnd/>
          </a:ln>
        </p:spPr>
        <p:txBody>
          <a:bodyPr lIns="90480" tIns="44445" rIns="90480" bIns="44445">
            <a:spAutoFit/>
          </a:bodyPr>
          <a:lstStyle/>
          <a:p>
            <a:pPr defTabSz="914213">
              <a:lnSpc>
                <a:spcPct val="90000"/>
              </a:lnSpc>
              <a:spcBef>
                <a:spcPct val="50000"/>
              </a:spcBef>
            </a:pPr>
            <a:r>
              <a:rPr lang="en-US" altLang="en-US" b="1" dirty="0">
                <a:latin typeface="Arial" pitchFamily="34" charset="0"/>
              </a:rPr>
              <a:t>Factors Affecting Consumer Behavior:</a:t>
            </a:r>
          </a:p>
          <a:p>
            <a:pPr defTabSz="914213">
              <a:lnSpc>
                <a:spcPct val="90000"/>
              </a:lnSpc>
              <a:spcBef>
                <a:spcPct val="50000"/>
              </a:spcBef>
            </a:pPr>
            <a:r>
              <a:rPr lang="en-US" altLang="en-US" b="1" dirty="0">
                <a:latin typeface="Arial" pitchFamily="34" charset="0"/>
              </a:rPr>
              <a:t>Personal</a:t>
            </a:r>
            <a:endParaRPr lang="en-US" altLang="en-US" sz="1400" b="1" dirty="0">
              <a:latin typeface="Arial" pitchFamily="34" charset="0"/>
            </a:endParaRPr>
          </a:p>
          <a:p>
            <a:pPr defTabSz="914213">
              <a:lnSpc>
                <a:spcPct val="90000"/>
              </a:lnSpc>
              <a:spcBef>
                <a:spcPct val="50000"/>
              </a:spcBef>
            </a:pPr>
            <a:r>
              <a:rPr lang="en-US" altLang="en-US" sz="1600" b="1" dirty="0">
                <a:latin typeface="Arial" pitchFamily="34" charset="0"/>
              </a:rPr>
              <a:t>This CTR corresponds to Table 5-2  on p. 142 and the material on pp. 142-146.</a:t>
            </a:r>
          </a:p>
        </p:txBody>
      </p:sp>
      <p:sp>
        <p:nvSpPr>
          <p:cNvPr id="48132" name="Rectangle 4"/>
          <p:cNvSpPr>
            <a:spLocks noChangeArrowheads="1"/>
          </p:cNvSpPr>
          <p:nvPr/>
        </p:nvSpPr>
        <p:spPr bwMode="auto">
          <a:xfrm>
            <a:off x="1555" y="2859665"/>
            <a:ext cx="6755410" cy="6063701"/>
          </a:xfrm>
          <a:prstGeom prst="rect">
            <a:avLst/>
          </a:prstGeom>
          <a:noFill/>
          <a:ln w="12700">
            <a:noFill/>
            <a:miter lim="800000"/>
            <a:headEnd/>
            <a:tailEnd/>
          </a:ln>
        </p:spPr>
        <p:txBody>
          <a:bodyPr lIns="90480" tIns="44445" rIns="90480" bIns="44445">
            <a:spAutoFit/>
          </a:bodyPr>
          <a:lstStyle/>
          <a:p>
            <a:pPr defTabSz="914213">
              <a:lnSpc>
                <a:spcPct val="90000"/>
              </a:lnSpc>
              <a:spcBef>
                <a:spcPct val="50000"/>
              </a:spcBef>
            </a:pPr>
            <a:r>
              <a:rPr lang="en-US" altLang="en-US" sz="1600" b="1" dirty="0">
                <a:latin typeface="Arial" pitchFamily="34" charset="0"/>
              </a:rPr>
              <a:t>Personal Factors</a:t>
            </a:r>
            <a:endParaRPr lang="en-US" altLang="en-US" sz="1400" b="1" dirty="0">
              <a:latin typeface="Arial" pitchFamily="34" charset="0"/>
            </a:endParaRPr>
          </a:p>
          <a:p>
            <a:pPr defTabSz="914213">
              <a:lnSpc>
                <a:spcPct val="90000"/>
              </a:lnSpc>
              <a:spcBef>
                <a:spcPct val="50000"/>
              </a:spcBef>
            </a:pPr>
            <a:r>
              <a:rPr lang="en-US" altLang="en-US" sz="1400" b="1" i="1" dirty="0">
                <a:latin typeface="Arial" pitchFamily="34" charset="0"/>
              </a:rPr>
              <a:t>Age and  Family Life-Cycle Stage.</a:t>
            </a:r>
            <a:r>
              <a:rPr lang="en-US" altLang="en-US" sz="1400" b="1" dirty="0">
                <a:latin typeface="Arial" pitchFamily="34" charset="0"/>
              </a:rPr>
              <a:t>  Buyers’ choices are affected by changes in their age and family structure over time.   Young singles have different tastes in clothes, furniture, food, and recreation than do middle aged persons with their own children.  Older consumers continue to change in their preferences and additionally acquire new buyer needs such as increased health care needs.</a:t>
            </a:r>
          </a:p>
          <a:p>
            <a:pPr defTabSz="914213">
              <a:lnSpc>
                <a:spcPct val="90000"/>
              </a:lnSpc>
              <a:spcBef>
                <a:spcPct val="50000"/>
              </a:spcBef>
            </a:pPr>
            <a:r>
              <a:rPr lang="en-US" altLang="en-US" sz="1400" b="1" i="1" dirty="0">
                <a:latin typeface="Arial" pitchFamily="34" charset="0"/>
              </a:rPr>
              <a:t>Occupation.</a:t>
            </a:r>
            <a:r>
              <a:rPr lang="en-US" altLang="en-US" sz="1400" b="1" dirty="0">
                <a:latin typeface="Arial" pitchFamily="34" charset="0"/>
              </a:rPr>
              <a:t>  A person’s occupation carries with it distinct consumptive needs.  White collar workers need different clothes than blue collar workers.  Also, occupations usually carry their own </a:t>
            </a:r>
            <a:r>
              <a:rPr lang="en-US" altLang="en-US" sz="1400" b="1" dirty="0" err="1">
                <a:latin typeface="Arial" pitchFamily="34" charset="0"/>
              </a:rPr>
              <a:t>subcultural</a:t>
            </a:r>
            <a:r>
              <a:rPr lang="en-US" altLang="en-US" sz="1400" b="1" dirty="0">
                <a:latin typeface="Arial" pitchFamily="34" charset="0"/>
              </a:rPr>
              <a:t> norms and values that influence buyer behavior.</a:t>
            </a:r>
          </a:p>
          <a:p>
            <a:pPr defTabSz="914213">
              <a:lnSpc>
                <a:spcPct val="90000"/>
              </a:lnSpc>
              <a:spcBef>
                <a:spcPct val="50000"/>
              </a:spcBef>
            </a:pPr>
            <a:r>
              <a:rPr lang="en-US" altLang="en-US" sz="1400" b="1" i="1" dirty="0">
                <a:latin typeface="Arial" pitchFamily="34" charset="0"/>
              </a:rPr>
              <a:t>Economic Situation.</a:t>
            </a:r>
            <a:r>
              <a:rPr lang="en-US" altLang="en-US" sz="1400" b="1" dirty="0">
                <a:latin typeface="Arial" pitchFamily="34" charset="0"/>
              </a:rPr>
              <a:t>  Means constrain buyer behavior for almost everyone except for the most wealthy.</a:t>
            </a:r>
          </a:p>
          <a:p>
            <a:pPr defTabSz="914213">
              <a:lnSpc>
                <a:spcPct val="90000"/>
              </a:lnSpc>
              <a:spcBef>
                <a:spcPct val="50000"/>
              </a:spcBef>
            </a:pPr>
            <a:r>
              <a:rPr lang="en-US" altLang="en-US" sz="1400" b="1" i="1" dirty="0">
                <a:latin typeface="Arial" pitchFamily="34" charset="0"/>
              </a:rPr>
              <a:t>Personality and Self-Concept.</a:t>
            </a:r>
            <a:r>
              <a:rPr lang="en-US" altLang="en-US" sz="1400" b="1" dirty="0">
                <a:latin typeface="Arial" pitchFamily="34" charset="0"/>
              </a:rPr>
              <a:t>  Personality refers to the unique psychological characteristics that lead to relatively consistent and lasting response to one’s own environment.  Self-concept is the basic perception that people have about who they are.</a:t>
            </a:r>
          </a:p>
          <a:p>
            <a:pPr defTabSz="914213">
              <a:lnSpc>
                <a:spcPct val="90000"/>
              </a:lnSpc>
              <a:spcBef>
                <a:spcPct val="50000"/>
              </a:spcBef>
            </a:pPr>
            <a:r>
              <a:rPr lang="en-US" altLang="en-US" sz="1600" b="1" dirty="0">
                <a:latin typeface="Arial" pitchFamily="34" charset="0"/>
              </a:rPr>
              <a:t>Lifestyle</a:t>
            </a:r>
            <a:endParaRPr lang="en-US" altLang="en-US" sz="1400" b="1" dirty="0">
              <a:latin typeface="Arial" pitchFamily="34" charset="0"/>
            </a:endParaRPr>
          </a:p>
          <a:p>
            <a:pPr defTabSz="914213">
              <a:lnSpc>
                <a:spcPct val="90000"/>
              </a:lnSpc>
              <a:spcBef>
                <a:spcPct val="50000"/>
              </a:spcBef>
            </a:pPr>
            <a:r>
              <a:rPr lang="en-US" altLang="en-US" sz="1400" b="1" i="1" dirty="0">
                <a:latin typeface="Arial" pitchFamily="34" charset="0"/>
              </a:rPr>
              <a:t>Lifestyle</a:t>
            </a:r>
            <a:r>
              <a:rPr lang="en-US" altLang="en-US" sz="1400" b="1" dirty="0">
                <a:latin typeface="Arial" pitchFamily="34" charset="0"/>
              </a:rPr>
              <a:t> is a person’s pattern of living as expressed in her or his activities, interests, and opinions.  Determining lifestyle involves measuring AIO dimensions -- the </a:t>
            </a:r>
            <a:r>
              <a:rPr lang="en-US" altLang="en-US" sz="1400" b="1" u="sng" dirty="0">
                <a:latin typeface="Arial" pitchFamily="34" charset="0"/>
              </a:rPr>
              <a:t>Activities</a:t>
            </a:r>
            <a:r>
              <a:rPr lang="en-US" altLang="en-US" sz="1400" b="1" dirty="0">
                <a:latin typeface="Arial" pitchFamily="34" charset="0"/>
              </a:rPr>
              <a:t>, </a:t>
            </a:r>
            <a:r>
              <a:rPr lang="en-US" altLang="en-US" sz="1400" b="1" u="sng" dirty="0">
                <a:latin typeface="Arial" pitchFamily="34" charset="0"/>
              </a:rPr>
              <a:t>Interests</a:t>
            </a:r>
            <a:r>
              <a:rPr lang="en-US" altLang="en-US" sz="1400" b="1" dirty="0">
                <a:latin typeface="Arial" pitchFamily="34" charset="0"/>
              </a:rPr>
              <a:t>, and </a:t>
            </a:r>
            <a:r>
              <a:rPr lang="en-US" altLang="en-US" sz="1400" b="1" u="sng" dirty="0">
                <a:latin typeface="Arial" pitchFamily="34" charset="0"/>
              </a:rPr>
              <a:t>Opinions</a:t>
            </a:r>
            <a:r>
              <a:rPr lang="en-US" altLang="en-US" sz="1400" b="1" dirty="0">
                <a:latin typeface="Arial" pitchFamily="34" charset="0"/>
              </a:rPr>
              <a:t> of consumers.</a:t>
            </a:r>
          </a:p>
          <a:p>
            <a:pPr defTabSz="914213">
              <a:lnSpc>
                <a:spcPct val="90000"/>
              </a:lnSpc>
              <a:spcBef>
                <a:spcPct val="50000"/>
              </a:spcBef>
            </a:pPr>
            <a:r>
              <a:rPr lang="en-US" altLang="en-US" sz="1400" b="1" i="1" dirty="0">
                <a:latin typeface="Arial" pitchFamily="34" charset="0"/>
              </a:rPr>
              <a:t>Psychographics.</a:t>
            </a:r>
            <a:r>
              <a:rPr lang="en-US" altLang="en-US" sz="1400" b="1" dirty="0">
                <a:latin typeface="Arial" pitchFamily="34" charset="0"/>
              </a:rPr>
              <a:t>  Lifestyle measures combined with demographic information can identify distinct market segments for consumer products and services.  The best known of these methods, VALS 2, is addressed on the following CTR.</a:t>
            </a:r>
          </a:p>
          <a:p>
            <a:pPr defTabSz="914213">
              <a:lnSpc>
                <a:spcPct val="90000"/>
              </a:lnSpc>
              <a:spcBef>
                <a:spcPct val="50000"/>
              </a:spcBef>
            </a:pPr>
            <a:endParaRPr lang="en-US" altLang="en-US" sz="1400" b="1" dirty="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DB36D636-DB52-42AE-87DD-384EAEF4BAD6}" type="datetimeFigureOut">
              <a:rPr lang="fr-FR" smtClean="0"/>
              <a:t>09/11/2023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2DF074E-085D-4FF3-A9FC-5531D60C2AFB}"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B36D636-DB52-42AE-87DD-384EAEF4BAD6}" type="datetimeFigureOut">
              <a:rPr lang="fr-FR" smtClean="0"/>
              <a:t>09/11/2023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2DF074E-085D-4FF3-A9FC-5531D60C2AFB}"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B36D636-DB52-42AE-87DD-384EAEF4BAD6}" type="datetimeFigureOut">
              <a:rPr lang="fr-FR" smtClean="0"/>
              <a:t>09/11/2023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2DF074E-085D-4FF3-A9FC-5531D60C2AFB}"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B36D636-DB52-42AE-87DD-384EAEF4BAD6}" type="datetimeFigureOut">
              <a:rPr lang="fr-FR" smtClean="0"/>
              <a:t>09/11/2023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2DF074E-085D-4FF3-A9FC-5531D60C2AFB}"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DB36D636-DB52-42AE-87DD-384EAEF4BAD6}" type="datetimeFigureOut">
              <a:rPr lang="fr-FR" smtClean="0"/>
              <a:t>09/11/2023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2DF074E-085D-4FF3-A9FC-5531D60C2AFB}"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DB36D636-DB52-42AE-87DD-384EAEF4BAD6}" type="datetimeFigureOut">
              <a:rPr lang="fr-FR" smtClean="0"/>
              <a:t>09/11/2023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2DF074E-085D-4FF3-A9FC-5531D60C2AFB}"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DB36D636-DB52-42AE-87DD-384EAEF4BAD6}" type="datetimeFigureOut">
              <a:rPr lang="fr-FR" smtClean="0"/>
              <a:t>09/11/2023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2DF074E-085D-4FF3-A9FC-5531D60C2AFB}"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DB36D636-DB52-42AE-87DD-384EAEF4BAD6}" type="datetimeFigureOut">
              <a:rPr lang="fr-FR" smtClean="0"/>
              <a:t>09/11/2023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2DF074E-085D-4FF3-A9FC-5531D60C2AFB}"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B36D636-DB52-42AE-87DD-384EAEF4BAD6}" type="datetimeFigureOut">
              <a:rPr lang="fr-FR" smtClean="0"/>
              <a:t>09/11/2023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2DF074E-085D-4FF3-A9FC-5531D60C2AFB}"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DB36D636-DB52-42AE-87DD-384EAEF4BAD6}" type="datetimeFigureOut">
              <a:rPr lang="fr-FR" smtClean="0"/>
              <a:t>09/11/2023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2DF074E-085D-4FF3-A9FC-5531D60C2AFB}"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DB36D636-DB52-42AE-87DD-384EAEF4BAD6}" type="datetimeFigureOut">
              <a:rPr lang="fr-FR" smtClean="0"/>
              <a:t>09/11/2023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2DF074E-085D-4FF3-A9FC-5531D60C2AFB}"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36D636-DB52-42AE-87DD-384EAEF4BAD6}" type="datetimeFigureOut">
              <a:rPr lang="fr-FR" smtClean="0"/>
              <a:t>09/11/2023</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DF074E-085D-4FF3-A9FC-5531D60C2AFB}"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212148" y="19610"/>
            <a:ext cx="7718136" cy="1014132"/>
          </a:xfrm>
        </p:spPr>
        <p:txBody>
          <a:bodyPr>
            <a:normAutofit fontScale="90000"/>
          </a:bodyPr>
          <a:lstStyle/>
          <a:p>
            <a:pPr>
              <a:defRPr/>
            </a:pPr>
            <a:r>
              <a:rPr lang="en-US" altLang="en-US" dirty="0" smtClean="0"/>
              <a:t>Factors Affecting Consumer Behavior:</a:t>
            </a:r>
            <a:br>
              <a:rPr lang="en-US" altLang="en-US" dirty="0" smtClean="0"/>
            </a:br>
            <a:r>
              <a:rPr lang="en-US" altLang="en-US" dirty="0" smtClean="0"/>
              <a:t>Personal</a:t>
            </a:r>
          </a:p>
        </p:txBody>
      </p:sp>
      <p:sp>
        <p:nvSpPr>
          <p:cNvPr id="10243" name="AutoShape 3"/>
          <p:cNvSpPr>
            <a:spLocks noChangeArrowheads="1"/>
          </p:cNvSpPr>
          <p:nvPr/>
        </p:nvSpPr>
        <p:spPr bwMode="auto">
          <a:xfrm rot="5400000">
            <a:off x="4301277" y="-2619545"/>
            <a:ext cx="610721" cy="8298295"/>
          </a:xfrm>
          <a:prstGeom prst="cube">
            <a:avLst>
              <a:gd name="adj" fmla="val 14005"/>
            </a:avLst>
          </a:prstGeom>
          <a:gradFill rotWithShape="0">
            <a:gsLst>
              <a:gs pos="0">
                <a:srgbClr val="DC0081"/>
              </a:gs>
              <a:gs pos="100000">
                <a:srgbClr val="E01A8E"/>
              </a:gs>
            </a:gsLst>
            <a:path path="rect">
              <a:fillToRect l="50000" t="50000" r="50000" b="50000"/>
            </a:path>
          </a:gradFill>
          <a:ln w="12700">
            <a:solidFill>
              <a:srgbClr val="000000"/>
            </a:solidFill>
            <a:miter lim="800000"/>
            <a:headEnd/>
            <a:tailEnd/>
          </a:ln>
          <a:effectLst>
            <a:outerShdw dist="89803" dir="2700000" algn="ctr" rotWithShape="0">
              <a:schemeClr val="bg2"/>
            </a:outerShdw>
          </a:effectLst>
        </p:spPr>
        <p:txBody>
          <a:bodyPr rot="10800000" vert="eaVert" wrap="none" lIns="81204" tIns="39889" rIns="81204" bIns="39889" anchor="ctr"/>
          <a:lstStyle/>
          <a:p>
            <a:pPr algn="ctr" eaLnBrk="1" hangingPunct="1">
              <a:lnSpc>
                <a:spcPct val="90000"/>
              </a:lnSpc>
              <a:defRPr/>
            </a:pPr>
            <a:r>
              <a:rPr lang="en-US" altLang="en-US" sz="2900" b="1" dirty="0">
                <a:latin typeface="Arial" pitchFamily="34" charset="0"/>
              </a:rPr>
              <a:t>Personal Influences</a:t>
            </a:r>
          </a:p>
        </p:txBody>
      </p:sp>
      <p:sp>
        <p:nvSpPr>
          <p:cNvPr id="10244" name="AutoShape 4"/>
          <p:cNvSpPr>
            <a:spLocks noChangeArrowheads="1"/>
          </p:cNvSpPr>
          <p:nvPr/>
        </p:nvSpPr>
        <p:spPr bwMode="auto">
          <a:xfrm rot="5400000">
            <a:off x="1848760" y="744810"/>
            <a:ext cx="764801" cy="3454977"/>
          </a:xfrm>
          <a:prstGeom prst="cube">
            <a:avLst>
              <a:gd name="adj" fmla="val 18194"/>
            </a:avLst>
          </a:prstGeom>
          <a:solidFill>
            <a:srgbClr val="FFFFFF"/>
          </a:solidFill>
          <a:ln w="12700">
            <a:solidFill>
              <a:srgbClr val="000000"/>
            </a:solidFill>
            <a:miter lim="800000"/>
            <a:headEnd/>
            <a:tailEnd/>
          </a:ln>
          <a:effectLst>
            <a:outerShdw dist="89803" dir="2700000" algn="ctr" rotWithShape="0">
              <a:schemeClr val="bg2"/>
            </a:outerShdw>
          </a:effectLst>
        </p:spPr>
        <p:txBody>
          <a:bodyPr rot="10800000" vert="eaVert" wrap="none" lIns="81204" tIns="39889" rIns="81204" bIns="39889" anchor="ctr"/>
          <a:lstStyle/>
          <a:p>
            <a:pPr algn="ctr" eaLnBrk="1" hangingPunct="1">
              <a:lnSpc>
                <a:spcPct val="90000"/>
              </a:lnSpc>
              <a:defRPr/>
            </a:pPr>
            <a:r>
              <a:rPr lang="en-US" altLang="en-US" sz="2000" b="1" dirty="0">
                <a:latin typeface="Arial" pitchFamily="34" charset="0"/>
              </a:rPr>
              <a:t>Age and Family Life Cycle</a:t>
            </a:r>
          </a:p>
          <a:p>
            <a:pPr algn="ctr" eaLnBrk="1" hangingPunct="1">
              <a:lnSpc>
                <a:spcPct val="90000"/>
              </a:lnSpc>
              <a:defRPr/>
            </a:pPr>
            <a:r>
              <a:rPr lang="en-US" altLang="en-US" sz="2000" b="1" dirty="0">
                <a:latin typeface="Arial" pitchFamily="34" charset="0"/>
              </a:rPr>
              <a:t>Stage</a:t>
            </a:r>
          </a:p>
        </p:txBody>
      </p:sp>
      <p:sp>
        <p:nvSpPr>
          <p:cNvPr id="10245" name="AutoShape 5"/>
          <p:cNvSpPr>
            <a:spLocks noChangeArrowheads="1"/>
          </p:cNvSpPr>
          <p:nvPr/>
        </p:nvSpPr>
        <p:spPr bwMode="auto">
          <a:xfrm rot="5400000">
            <a:off x="6549202" y="744810"/>
            <a:ext cx="764801" cy="3454977"/>
          </a:xfrm>
          <a:prstGeom prst="cube">
            <a:avLst>
              <a:gd name="adj" fmla="val 18194"/>
            </a:avLst>
          </a:prstGeom>
          <a:solidFill>
            <a:srgbClr val="FFFFFF"/>
          </a:solidFill>
          <a:ln w="12700">
            <a:solidFill>
              <a:srgbClr val="000000"/>
            </a:solidFill>
            <a:miter lim="800000"/>
            <a:headEnd/>
            <a:tailEnd/>
          </a:ln>
          <a:effectLst>
            <a:outerShdw dist="89803" dir="2700000" algn="ctr" rotWithShape="0">
              <a:schemeClr val="bg2"/>
            </a:outerShdw>
          </a:effectLst>
        </p:spPr>
        <p:txBody>
          <a:bodyPr rot="10800000" vert="eaVert" wrap="none" lIns="81204" tIns="39889" rIns="81204" bIns="39889" anchor="ctr"/>
          <a:lstStyle/>
          <a:p>
            <a:pPr algn="ctr" eaLnBrk="1" hangingPunct="1">
              <a:lnSpc>
                <a:spcPct val="90000"/>
              </a:lnSpc>
              <a:defRPr/>
            </a:pPr>
            <a:r>
              <a:rPr lang="en-US" altLang="en-US" sz="2000" b="1" dirty="0">
                <a:latin typeface="Arial" pitchFamily="34" charset="0"/>
              </a:rPr>
              <a:t>Occupation</a:t>
            </a:r>
          </a:p>
        </p:txBody>
      </p:sp>
      <p:sp>
        <p:nvSpPr>
          <p:cNvPr id="10246" name="AutoShape 6"/>
          <p:cNvSpPr>
            <a:spLocks noChangeArrowheads="1"/>
          </p:cNvSpPr>
          <p:nvPr/>
        </p:nvSpPr>
        <p:spPr bwMode="auto">
          <a:xfrm rot="5400000">
            <a:off x="1973764" y="1667894"/>
            <a:ext cx="728382" cy="3454977"/>
          </a:xfrm>
          <a:prstGeom prst="cube">
            <a:avLst>
              <a:gd name="adj" fmla="val 18194"/>
            </a:avLst>
          </a:prstGeom>
          <a:solidFill>
            <a:srgbClr val="FFFFFF"/>
          </a:solidFill>
          <a:ln w="12700">
            <a:solidFill>
              <a:srgbClr val="000000"/>
            </a:solidFill>
            <a:miter lim="800000"/>
            <a:headEnd/>
            <a:tailEnd/>
          </a:ln>
          <a:effectLst>
            <a:outerShdw dist="89803" dir="2700000" algn="ctr" rotWithShape="0">
              <a:schemeClr val="bg2"/>
            </a:outerShdw>
          </a:effectLst>
        </p:spPr>
        <p:txBody>
          <a:bodyPr rot="10800000" vert="eaVert" wrap="none" lIns="81204" tIns="39889" rIns="81204" bIns="39889" anchor="ctr"/>
          <a:lstStyle/>
          <a:p>
            <a:pPr algn="ctr" eaLnBrk="1" hangingPunct="1">
              <a:lnSpc>
                <a:spcPct val="90000"/>
              </a:lnSpc>
              <a:defRPr/>
            </a:pPr>
            <a:r>
              <a:rPr lang="en-US" altLang="en-US" sz="2000" b="1" dirty="0">
                <a:latin typeface="Arial" pitchFamily="34" charset="0"/>
              </a:rPr>
              <a:t>Economic Situation</a:t>
            </a:r>
          </a:p>
        </p:txBody>
      </p:sp>
      <p:sp>
        <p:nvSpPr>
          <p:cNvPr id="10247" name="AutoShape 7"/>
          <p:cNvSpPr>
            <a:spLocks noChangeArrowheads="1"/>
          </p:cNvSpPr>
          <p:nvPr/>
        </p:nvSpPr>
        <p:spPr bwMode="auto">
          <a:xfrm rot="5400000">
            <a:off x="4301277" y="127298"/>
            <a:ext cx="610721" cy="8298295"/>
          </a:xfrm>
          <a:prstGeom prst="cube">
            <a:avLst>
              <a:gd name="adj" fmla="val 14005"/>
            </a:avLst>
          </a:prstGeom>
          <a:gradFill rotWithShape="0">
            <a:gsLst>
              <a:gs pos="0">
                <a:srgbClr val="B760F9"/>
              </a:gs>
              <a:gs pos="100000">
                <a:srgbClr val="BE70FA"/>
              </a:gs>
            </a:gsLst>
            <a:path path="rect">
              <a:fillToRect l="50000" t="50000" r="50000" b="50000"/>
            </a:path>
          </a:gradFill>
          <a:ln w="12700">
            <a:solidFill>
              <a:srgbClr val="000000"/>
            </a:solidFill>
            <a:miter lim="800000"/>
            <a:headEnd/>
            <a:tailEnd/>
          </a:ln>
          <a:effectLst>
            <a:outerShdw dist="89803" dir="2700000" algn="ctr" rotWithShape="0">
              <a:schemeClr val="bg2"/>
            </a:outerShdw>
          </a:effectLst>
        </p:spPr>
        <p:txBody>
          <a:bodyPr rot="10800000" vert="eaVert" wrap="none" lIns="81204" tIns="39889" rIns="81204" bIns="39889" anchor="ctr"/>
          <a:lstStyle/>
          <a:p>
            <a:pPr algn="ctr" eaLnBrk="1" hangingPunct="1">
              <a:lnSpc>
                <a:spcPct val="90000"/>
              </a:lnSpc>
              <a:defRPr/>
            </a:pPr>
            <a:r>
              <a:rPr lang="en-US" altLang="en-US" sz="2900" b="1" dirty="0">
                <a:latin typeface="Arial" pitchFamily="34" charset="0"/>
              </a:rPr>
              <a:t>Lifestyle Identification</a:t>
            </a:r>
          </a:p>
        </p:txBody>
      </p:sp>
      <p:sp>
        <p:nvSpPr>
          <p:cNvPr id="10248" name="AutoShape 8"/>
          <p:cNvSpPr>
            <a:spLocks noChangeArrowheads="1"/>
          </p:cNvSpPr>
          <p:nvPr/>
        </p:nvSpPr>
        <p:spPr bwMode="auto">
          <a:xfrm rot="5400000">
            <a:off x="1948212" y="3591104"/>
            <a:ext cx="565897" cy="3454977"/>
          </a:xfrm>
          <a:prstGeom prst="cube">
            <a:avLst>
              <a:gd name="adj" fmla="val 18194"/>
            </a:avLst>
          </a:prstGeom>
          <a:solidFill>
            <a:srgbClr val="FFFFFF"/>
          </a:solidFill>
          <a:ln w="12700">
            <a:solidFill>
              <a:srgbClr val="000000"/>
            </a:solidFill>
            <a:miter lim="800000"/>
            <a:headEnd/>
            <a:tailEnd/>
          </a:ln>
          <a:effectLst>
            <a:outerShdw dist="89803" dir="2700000" algn="ctr" rotWithShape="0">
              <a:schemeClr val="bg2"/>
            </a:outerShdw>
          </a:effectLst>
        </p:spPr>
        <p:txBody>
          <a:bodyPr rot="10800000" vert="eaVert" wrap="none" lIns="81204" tIns="39889" rIns="81204" bIns="39889" anchor="ctr"/>
          <a:lstStyle/>
          <a:p>
            <a:pPr algn="ctr" eaLnBrk="1" hangingPunct="1">
              <a:lnSpc>
                <a:spcPct val="90000"/>
              </a:lnSpc>
              <a:defRPr/>
            </a:pPr>
            <a:r>
              <a:rPr lang="en-US" altLang="en-US" b="1" dirty="0">
                <a:latin typeface="Arial" pitchFamily="34" charset="0"/>
              </a:rPr>
              <a:t>Activities</a:t>
            </a:r>
          </a:p>
        </p:txBody>
      </p:sp>
      <p:sp>
        <p:nvSpPr>
          <p:cNvPr id="10249" name="AutoShape 9"/>
          <p:cNvSpPr>
            <a:spLocks noChangeArrowheads="1"/>
          </p:cNvSpPr>
          <p:nvPr/>
        </p:nvSpPr>
        <p:spPr bwMode="auto">
          <a:xfrm rot="5400000">
            <a:off x="6648654" y="3591104"/>
            <a:ext cx="565897" cy="3454977"/>
          </a:xfrm>
          <a:prstGeom prst="cube">
            <a:avLst>
              <a:gd name="adj" fmla="val 18194"/>
            </a:avLst>
          </a:prstGeom>
          <a:solidFill>
            <a:srgbClr val="FFFFFF"/>
          </a:solidFill>
          <a:ln w="12700">
            <a:solidFill>
              <a:srgbClr val="000000"/>
            </a:solidFill>
            <a:miter lim="800000"/>
            <a:headEnd/>
            <a:tailEnd/>
          </a:ln>
          <a:effectLst>
            <a:outerShdw dist="89803" dir="2700000" algn="ctr" rotWithShape="0">
              <a:schemeClr val="bg2"/>
            </a:outerShdw>
          </a:effectLst>
        </p:spPr>
        <p:txBody>
          <a:bodyPr rot="10800000" vert="eaVert" wrap="none" lIns="81204" tIns="39889" rIns="81204" bIns="39889" anchor="ctr"/>
          <a:lstStyle/>
          <a:p>
            <a:pPr algn="ctr" eaLnBrk="1" hangingPunct="1">
              <a:lnSpc>
                <a:spcPct val="90000"/>
              </a:lnSpc>
              <a:defRPr/>
            </a:pPr>
            <a:r>
              <a:rPr lang="en-US" altLang="en-US" b="1" dirty="0">
                <a:latin typeface="Arial" pitchFamily="34" charset="0"/>
              </a:rPr>
              <a:t>Opinions</a:t>
            </a:r>
          </a:p>
        </p:txBody>
      </p:sp>
      <p:sp>
        <p:nvSpPr>
          <p:cNvPr id="10250" name="AutoShape 10"/>
          <p:cNvSpPr>
            <a:spLocks noChangeArrowheads="1"/>
          </p:cNvSpPr>
          <p:nvPr/>
        </p:nvSpPr>
        <p:spPr bwMode="auto">
          <a:xfrm rot="5400000">
            <a:off x="4339563" y="4389523"/>
            <a:ext cx="565897" cy="3454977"/>
          </a:xfrm>
          <a:prstGeom prst="cube">
            <a:avLst>
              <a:gd name="adj" fmla="val 18194"/>
            </a:avLst>
          </a:prstGeom>
          <a:solidFill>
            <a:srgbClr val="FFFFFF"/>
          </a:solidFill>
          <a:ln w="12700">
            <a:solidFill>
              <a:srgbClr val="000000"/>
            </a:solidFill>
            <a:miter lim="800000"/>
            <a:headEnd/>
            <a:tailEnd/>
          </a:ln>
          <a:effectLst>
            <a:outerShdw dist="89803" dir="2700000" algn="ctr" rotWithShape="0">
              <a:schemeClr val="bg2"/>
            </a:outerShdw>
          </a:effectLst>
        </p:spPr>
        <p:txBody>
          <a:bodyPr rot="10800000" vert="eaVert" wrap="none" lIns="81204" tIns="39889" rIns="81204" bIns="39889" anchor="ctr"/>
          <a:lstStyle/>
          <a:p>
            <a:pPr algn="ctr" eaLnBrk="1" hangingPunct="1">
              <a:lnSpc>
                <a:spcPct val="90000"/>
              </a:lnSpc>
              <a:defRPr/>
            </a:pPr>
            <a:r>
              <a:rPr lang="en-US" altLang="en-US" b="1" dirty="0">
                <a:latin typeface="Arial" pitchFamily="34" charset="0"/>
              </a:rPr>
              <a:t>Interests</a:t>
            </a:r>
          </a:p>
        </p:txBody>
      </p:sp>
      <p:sp>
        <p:nvSpPr>
          <p:cNvPr id="10251" name="AutoShape 11"/>
          <p:cNvSpPr>
            <a:spLocks noChangeArrowheads="1"/>
          </p:cNvSpPr>
          <p:nvPr/>
        </p:nvSpPr>
        <p:spPr bwMode="auto">
          <a:xfrm rot="16200000" flipH="1">
            <a:off x="2053223" y="1713142"/>
            <a:ext cx="257735" cy="473364"/>
          </a:xfrm>
          <a:prstGeom prst="rightArrow">
            <a:avLst>
              <a:gd name="adj1" fmla="val 75000"/>
              <a:gd name="adj2" fmla="val 50060"/>
            </a:avLst>
          </a:prstGeom>
          <a:solidFill>
            <a:srgbClr val="6E0043"/>
          </a:solidFill>
          <a:ln w="12700">
            <a:solidFill>
              <a:schemeClr val="tx1"/>
            </a:solidFill>
            <a:miter lim="800000"/>
            <a:headEnd/>
            <a:tailEnd/>
          </a:ln>
          <a:effectLst>
            <a:outerShdw dist="107763" dir="2700000" algn="ctr" rotWithShape="0">
              <a:schemeClr val="tx1"/>
            </a:outerShdw>
          </a:effectLst>
        </p:spPr>
        <p:txBody>
          <a:bodyPr wrap="none" lIns="82058" tIns="41029" rIns="82058" bIns="41029" anchor="ctr"/>
          <a:lstStyle/>
          <a:p>
            <a:pPr eaLnBrk="1" hangingPunct="1">
              <a:defRPr/>
            </a:pPr>
            <a:endParaRPr lang="en-US" altLang="en-US" sz="2200" dirty="0">
              <a:latin typeface="Times New Roman" pitchFamily="18" charset="0"/>
            </a:endParaRPr>
          </a:p>
        </p:txBody>
      </p:sp>
      <p:sp>
        <p:nvSpPr>
          <p:cNvPr id="10252" name="AutoShape 12"/>
          <p:cNvSpPr>
            <a:spLocks noChangeArrowheads="1"/>
          </p:cNvSpPr>
          <p:nvPr/>
        </p:nvSpPr>
        <p:spPr bwMode="auto">
          <a:xfrm rot="16200000" flipH="1">
            <a:off x="6797386" y="1746759"/>
            <a:ext cx="190500" cy="473364"/>
          </a:xfrm>
          <a:prstGeom prst="rightArrow">
            <a:avLst>
              <a:gd name="adj1" fmla="val 75000"/>
              <a:gd name="adj2" fmla="val 50060"/>
            </a:avLst>
          </a:prstGeom>
          <a:solidFill>
            <a:srgbClr val="6E0043"/>
          </a:solidFill>
          <a:ln w="12700">
            <a:solidFill>
              <a:schemeClr val="tx1"/>
            </a:solidFill>
            <a:miter lim="800000"/>
            <a:headEnd/>
            <a:tailEnd/>
          </a:ln>
          <a:effectLst>
            <a:outerShdw dist="107763" dir="2700000" algn="ctr" rotWithShape="0">
              <a:schemeClr val="tx1"/>
            </a:outerShdw>
          </a:effectLst>
        </p:spPr>
        <p:txBody>
          <a:bodyPr wrap="none" lIns="82058" tIns="41029" rIns="82058" bIns="41029" anchor="ctr"/>
          <a:lstStyle/>
          <a:p>
            <a:pPr eaLnBrk="1" hangingPunct="1">
              <a:defRPr/>
            </a:pPr>
            <a:endParaRPr lang="en-US" altLang="en-US" sz="2200" dirty="0">
              <a:latin typeface="Times New Roman" pitchFamily="18" charset="0"/>
            </a:endParaRPr>
          </a:p>
        </p:txBody>
      </p:sp>
      <p:sp>
        <p:nvSpPr>
          <p:cNvPr id="10253" name="AutoShape 13"/>
          <p:cNvSpPr>
            <a:spLocks noChangeArrowheads="1"/>
          </p:cNvSpPr>
          <p:nvPr/>
        </p:nvSpPr>
        <p:spPr bwMode="auto">
          <a:xfrm rot="16200000" flipH="1">
            <a:off x="6765806" y="4604259"/>
            <a:ext cx="392206" cy="473364"/>
          </a:xfrm>
          <a:prstGeom prst="rightArrow">
            <a:avLst>
              <a:gd name="adj1" fmla="val 75000"/>
              <a:gd name="adj2" fmla="val 50060"/>
            </a:avLst>
          </a:prstGeom>
          <a:solidFill>
            <a:srgbClr val="500093"/>
          </a:solidFill>
          <a:ln w="12700">
            <a:solidFill>
              <a:schemeClr val="tx1"/>
            </a:solidFill>
            <a:miter lim="800000"/>
            <a:headEnd/>
            <a:tailEnd/>
          </a:ln>
          <a:effectLst>
            <a:outerShdw dist="107763" dir="2700000" algn="ctr" rotWithShape="0">
              <a:schemeClr val="tx1"/>
            </a:outerShdw>
          </a:effectLst>
        </p:spPr>
        <p:txBody>
          <a:bodyPr wrap="none" lIns="82058" tIns="41029" rIns="82058" bIns="41029" anchor="ctr"/>
          <a:lstStyle/>
          <a:p>
            <a:pPr eaLnBrk="1" hangingPunct="1">
              <a:defRPr/>
            </a:pPr>
            <a:endParaRPr lang="en-US" altLang="en-US" sz="2200" dirty="0">
              <a:latin typeface="Times New Roman" pitchFamily="18" charset="0"/>
            </a:endParaRPr>
          </a:p>
        </p:txBody>
      </p:sp>
      <p:sp>
        <p:nvSpPr>
          <p:cNvPr id="10254" name="AutoShape 14"/>
          <p:cNvSpPr>
            <a:spLocks noChangeArrowheads="1"/>
          </p:cNvSpPr>
          <p:nvPr/>
        </p:nvSpPr>
        <p:spPr bwMode="auto">
          <a:xfrm rot="16200000" flipH="1">
            <a:off x="1951352" y="4638896"/>
            <a:ext cx="392206" cy="404091"/>
          </a:xfrm>
          <a:prstGeom prst="rightArrow">
            <a:avLst>
              <a:gd name="adj1" fmla="val 75000"/>
              <a:gd name="adj2" fmla="val 50060"/>
            </a:avLst>
          </a:prstGeom>
          <a:solidFill>
            <a:srgbClr val="500093"/>
          </a:solidFill>
          <a:ln w="12700">
            <a:solidFill>
              <a:schemeClr val="tx1"/>
            </a:solidFill>
            <a:miter lim="800000"/>
            <a:headEnd/>
            <a:tailEnd/>
          </a:ln>
          <a:effectLst>
            <a:outerShdw dist="107763" dir="2700000" algn="ctr" rotWithShape="0">
              <a:schemeClr val="tx1"/>
            </a:outerShdw>
          </a:effectLst>
        </p:spPr>
        <p:txBody>
          <a:bodyPr wrap="none" lIns="82058" tIns="41029" rIns="82058" bIns="41029" anchor="ctr"/>
          <a:lstStyle/>
          <a:p>
            <a:pPr eaLnBrk="1" hangingPunct="1">
              <a:defRPr/>
            </a:pPr>
            <a:endParaRPr lang="en-US" altLang="en-US" sz="2200" dirty="0">
              <a:latin typeface="Times New Roman" pitchFamily="18" charset="0"/>
            </a:endParaRPr>
          </a:p>
        </p:txBody>
      </p:sp>
      <p:sp>
        <p:nvSpPr>
          <p:cNvPr id="10255" name="AutoShape 15"/>
          <p:cNvSpPr>
            <a:spLocks noChangeArrowheads="1"/>
          </p:cNvSpPr>
          <p:nvPr/>
        </p:nvSpPr>
        <p:spPr bwMode="auto">
          <a:xfrm rot="16200000" flipH="1">
            <a:off x="3972486" y="5111580"/>
            <a:ext cx="1199029" cy="265545"/>
          </a:xfrm>
          <a:prstGeom prst="rightArrow">
            <a:avLst>
              <a:gd name="adj1" fmla="val 75000"/>
              <a:gd name="adj2" fmla="val 232889"/>
            </a:avLst>
          </a:prstGeom>
          <a:solidFill>
            <a:srgbClr val="500093"/>
          </a:solidFill>
          <a:ln w="12700">
            <a:solidFill>
              <a:schemeClr val="tx1"/>
            </a:solidFill>
            <a:miter lim="800000"/>
            <a:headEnd/>
            <a:tailEnd/>
          </a:ln>
          <a:effectLst>
            <a:outerShdw dist="107763" dir="2700000" algn="ctr" rotWithShape="0">
              <a:schemeClr val="tx1"/>
            </a:outerShdw>
          </a:effectLst>
        </p:spPr>
        <p:txBody>
          <a:bodyPr wrap="none" lIns="82058" tIns="41029" rIns="82058" bIns="41029" anchor="ctr"/>
          <a:lstStyle/>
          <a:p>
            <a:pPr eaLnBrk="1" hangingPunct="1">
              <a:defRPr/>
            </a:pPr>
            <a:endParaRPr lang="en-US" altLang="en-US" sz="2200" dirty="0">
              <a:latin typeface="Times New Roman" pitchFamily="18" charset="0"/>
            </a:endParaRPr>
          </a:p>
        </p:txBody>
      </p:sp>
      <p:sp>
        <p:nvSpPr>
          <p:cNvPr id="10256" name="AutoShape 16"/>
          <p:cNvSpPr>
            <a:spLocks noChangeArrowheads="1"/>
          </p:cNvSpPr>
          <p:nvPr/>
        </p:nvSpPr>
        <p:spPr bwMode="auto">
          <a:xfrm rot="5400000">
            <a:off x="6657313" y="1642341"/>
            <a:ext cx="661147" cy="3573318"/>
          </a:xfrm>
          <a:prstGeom prst="cube">
            <a:avLst>
              <a:gd name="adj" fmla="val 18194"/>
            </a:avLst>
          </a:prstGeom>
          <a:solidFill>
            <a:srgbClr val="FFFFFF"/>
          </a:solidFill>
          <a:ln w="12700">
            <a:solidFill>
              <a:srgbClr val="000000"/>
            </a:solidFill>
            <a:miter lim="800000"/>
            <a:headEnd/>
            <a:tailEnd/>
          </a:ln>
          <a:effectLst>
            <a:outerShdw dist="89803" dir="2700000" algn="ctr" rotWithShape="0">
              <a:schemeClr val="bg2"/>
            </a:outerShdw>
          </a:effectLst>
        </p:spPr>
        <p:txBody>
          <a:bodyPr rot="10800000" vert="eaVert" wrap="none" lIns="81204" tIns="39889" rIns="81204" bIns="39889" anchor="ctr"/>
          <a:lstStyle/>
          <a:p>
            <a:pPr algn="ctr" eaLnBrk="1" hangingPunct="1">
              <a:lnSpc>
                <a:spcPct val="90000"/>
              </a:lnSpc>
              <a:defRPr/>
            </a:pPr>
            <a:r>
              <a:rPr lang="en-US" altLang="en-US" sz="2000" b="1" dirty="0">
                <a:latin typeface="Arial" pitchFamily="34" charset="0"/>
              </a:rPr>
              <a:t>Personality &amp; Self-Concept</a:t>
            </a:r>
          </a:p>
        </p:txBody>
      </p:sp>
      <p:sp>
        <p:nvSpPr>
          <p:cNvPr id="10257" name="AutoShape 17"/>
          <p:cNvSpPr>
            <a:spLocks noChangeArrowheads="1"/>
          </p:cNvSpPr>
          <p:nvPr/>
        </p:nvSpPr>
        <p:spPr bwMode="auto">
          <a:xfrm rot="16200000" flipH="1">
            <a:off x="2086841" y="2755289"/>
            <a:ext cx="190500" cy="473364"/>
          </a:xfrm>
          <a:prstGeom prst="rightArrow">
            <a:avLst>
              <a:gd name="adj1" fmla="val 75000"/>
              <a:gd name="adj2" fmla="val 50060"/>
            </a:avLst>
          </a:prstGeom>
          <a:solidFill>
            <a:srgbClr val="6E0043"/>
          </a:solidFill>
          <a:ln w="12700">
            <a:solidFill>
              <a:schemeClr val="tx1"/>
            </a:solidFill>
            <a:miter lim="800000"/>
            <a:headEnd/>
            <a:tailEnd/>
          </a:ln>
          <a:effectLst>
            <a:outerShdw dist="107763" dir="2700000" algn="ctr" rotWithShape="0">
              <a:schemeClr val="tx1"/>
            </a:outerShdw>
          </a:effectLst>
        </p:spPr>
        <p:txBody>
          <a:bodyPr wrap="none" lIns="82058" tIns="41029" rIns="82058" bIns="41029" anchor="ctr"/>
          <a:lstStyle/>
          <a:p>
            <a:pPr eaLnBrk="1" hangingPunct="1">
              <a:defRPr/>
            </a:pPr>
            <a:endParaRPr lang="en-US" altLang="en-US" sz="2200" dirty="0">
              <a:latin typeface="Times New Roman" pitchFamily="18" charset="0"/>
            </a:endParaRPr>
          </a:p>
        </p:txBody>
      </p:sp>
      <p:sp>
        <p:nvSpPr>
          <p:cNvPr id="10258" name="AutoShape 18"/>
          <p:cNvSpPr>
            <a:spLocks noChangeArrowheads="1"/>
          </p:cNvSpPr>
          <p:nvPr/>
        </p:nvSpPr>
        <p:spPr bwMode="auto">
          <a:xfrm rot="16200000" flipH="1">
            <a:off x="6798405" y="2754270"/>
            <a:ext cx="257735" cy="542636"/>
          </a:xfrm>
          <a:prstGeom prst="rightArrow">
            <a:avLst>
              <a:gd name="adj1" fmla="val 75000"/>
              <a:gd name="adj2" fmla="val 50060"/>
            </a:avLst>
          </a:prstGeom>
          <a:solidFill>
            <a:srgbClr val="6E0043"/>
          </a:solidFill>
          <a:ln w="12700">
            <a:solidFill>
              <a:schemeClr val="tx1"/>
            </a:solidFill>
            <a:miter lim="800000"/>
            <a:headEnd/>
            <a:tailEnd/>
          </a:ln>
          <a:effectLst>
            <a:outerShdw dist="107763" dir="2700000" algn="ctr" rotWithShape="0">
              <a:schemeClr val="tx1"/>
            </a:outerShdw>
          </a:effectLst>
        </p:spPr>
        <p:txBody>
          <a:bodyPr wrap="none" lIns="82058" tIns="41029" rIns="82058" bIns="41029" anchor="ctr"/>
          <a:lstStyle/>
          <a:p>
            <a:pPr eaLnBrk="1" hangingPunct="1">
              <a:defRPr/>
            </a:pPr>
            <a:endParaRPr lang="en-US" altLang="en-US" sz="2200" dirty="0">
              <a:latin typeface="Times New Roman" pitchFamily="18" charset="0"/>
            </a:endParaRPr>
          </a:p>
        </p:txBody>
      </p:sp>
    </p:spTree>
  </p:cSld>
  <p:clrMapOvr>
    <a:masterClrMapping/>
  </p:clrMapOvr>
  <p:transition spd="slow">
    <p:random/>
  </p:transition>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283</Words>
  <Application>Microsoft Office PowerPoint</Application>
  <PresentationFormat>Affichage à l'écran (4:3)</PresentationFormat>
  <Paragraphs>22</Paragraphs>
  <Slides>1</Slides>
  <Notes>1</Notes>
  <HiddenSlides>0</HiddenSlides>
  <MMClips>0</MMClips>
  <ScaleCrop>false</ScaleCrop>
  <HeadingPairs>
    <vt:vector size="4" baseType="variant">
      <vt:variant>
        <vt:lpstr>Thème</vt:lpstr>
      </vt:variant>
      <vt:variant>
        <vt:i4>1</vt:i4>
      </vt:variant>
      <vt:variant>
        <vt:lpstr>Titres des diapositives</vt:lpstr>
      </vt:variant>
      <vt:variant>
        <vt:i4>1</vt:i4>
      </vt:variant>
    </vt:vector>
  </HeadingPairs>
  <TitlesOfParts>
    <vt:vector size="2" baseType="lpstr">
      <vt:lpstr>Thème Office</vt:lpstr>
      <vt:lpstr>Factors Affecting Consumer Behavior: Personal</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Factors Affecting Consumer Behavior: Personal</dc:title>
  <dc:creator>nsc</dc:creator>
  <cp:lastModifiedBy>nsc</cp:lastModifiedBy>
  <cp:revision>1</cp:revision>
  <dcterms:created xsi:type="dcterms:W3CDTF">2023-11-09T08:59:58Z</dcterms:created>
  <dcterms:modified xsi:type="dcterms:W3CDTF">2023-11-09T09:00:17Z</dcterms:modified>
</cp:coreProperties>
</file>