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44068-3C93-4A3F-AE9A-BFF91F67E841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718D0-15B7-4FAC-8CFD-26BAF7A01B1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73057" y="73971"/>
            <a:ext cx="3430554" cy="12500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0" tIns="44445" rIns="90480" bIns="44445">
            <a:spAutoFit/>
          </a:bodyPr>
          <a:lstStyle/>
          <a:p>
            <a:pPr defTabSz="914213">
              <a:lnSpc>
                <a:spcPct val="90000"/>
              </a:lnSpc>
              <a:spcBef>
                <a:spcPct val="50000"/>
              </a:spcBef>
            </a:pPr>
            <a:r>
              <a:rPr lang="en-US" altLang="en-US" b="1" dirty="0">
                <a:latin typeface="Arial" pitchFamily="34" charset="0"/>
              </a:rPr>
              <a:t>Social Factors</a:t>
            </a:r>
            <a:endParaRPr lang="en-US" altLang="en-US" sz="1400" b="1" dirty="0">
              <a:latin typeface="Arial" pitchFamily="34" charset="0"/>
            </a:endParaRP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r>
              <a:rPr lang="en-US" altLang="en-US" sz="1600" b="1" dirty="0">
                <a:latin typeface="Arial" pitchFamily="34" charset="0"/>
              </a:rPr>
              <a:t>This CTR relates to the material on pp. 140-142. </a:t>
            </a: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endParaRPr lang="en-US" altLang="en-US" sz="1600" b="1" dirty="0">
              <a:latin typeface="Arial" pitchFamily="34" charset="0"/>
            </a:endParaRP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45078" y="2829761"/>
            <a:ext cx="6753855" cy="55681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0" tIns="44445" rIns="90480" bIns="44445">
            <a:spAutoFit/>
          </a:bodyPr>
          <a:lstStyle/>
          <a:p>
            <a:pPr defTabSz="914213">
              <a:lnSpc>
                <a:spcPct val="90000"/>
              </a:lnSpc>
              <a:spcBef>
                <a:spcPct val="50000"/>
              </a:spcBef>
            </a:pPr>
            <a:r>
              <a:rPr lang="en-US" altLang="en-US" sz="1600" b="1" dirty="0">
                <a:solidFill>
                  <a:srgbClr val="000000"/>
                </a:solidFill>
                <a:latin typeface="Arial" pitchFamily="34" charset="0"/>
              </a:rPr>
              <a:t>Group Influence on Brand Choice</a:t>
            </a:r>
            <a:endParaRPr lang="en-US" altLang="en-US" sz="1400" b="1" dirty="0">
              <a:solidFill>
                <a:srgbClr val="000000"/>
              </a:solidFill>
              <a:latin typeface="Arial" pitchFamily="34" charset="0"/>
            </a:endParaRP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r>
              <a:rPr lang="en-US" altLang="en-US" sz="1400" b="1" dirty="0">
                <a:latin typeface="Arial" pitchFamily="34" charset="0"/>
              </a:rPr>
              <a:t>Groups vary in their influence on product and brand purchases as illustrated on the CTR.</a:t>
            </a:r>
            <a:r>
              <a:rPr lang="en-US" altLang="en-US" sz="1400" b="1" dirty="0">
                <a:solidFill>
                  <a:srgbClr val="000000"/>
                </a:solidFill>
                <a:latin typeface="Arial" pitchFamily="34" charset="0"/>
              </a:rPr>
              <a:t>  Consumers belong to several different membership groups.</a:t>
            </a: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r>
              <a:rPr lang="en-US" altLang="en-US" sz="1400" b="1" i="1" dirty="0">
                <a:solidFill>
                  <a:srgbClr val="000000"/>
                </a:solidFill>
                <a:latin typeface="Arial" pitchFamily="34" charset="0"/>
              </a:rPr>
              <a:t>Primary Groups.</a:t>
            </a:r>
            <a:r>
              <a:rPr lang="en-US" altLang="en-US" sz="1400" b="1" dirty="0">
                <a:solidFill>
                  <a:srgbClr val="000000"/>
                </a:solidFill>
                <a:latin typeface="Arial" pitchFamily="34" charset="0"/>
              </a:rPr>
              <a:t>  Primary groups are those with which we have regular but informal interaction.  These include family, friends, neighbors, and co-workers.</a:t>
            </a: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r>
              <a:rPr lang="en-US" altLang="en-US" sz="1400" b="1" i="1" dirty="0">
                <a:solidFill>
                  <a:srgbClr val="000000"/>
                </a:solidFill>
                <a:latin typeface="Arial" pitchFamily="34" charset="0"/>
              </a:rPr>
              <a:t>Secondary Groups. </a:t>
            </a:r>
            <a:r>
              <a:rPr lang="en-US" altLang="en-US" sz="1400" b="1" dirty="0">
                <a:solidFill>
                  <a:srgbClr val="000000"/>
                </a:solidFill>
                <a:latin typeface="Arial" pitchFamily="34" charset="0"/>
              </a:rPr>
              <a:t> Secondary groups are those with which we have more formal and less regular interaction such as religious groups, professional associations, and trade unions.</a:t>
            </a: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r>
              <a:rPr lang="en-US" altLang="en-US" sz="1400" b="1" i="1" dirty="0">
                <a:solidFill>
                  <a:srgbClr val="000000"/>
                </a:solidFill>
                <a:latin typeface="Arial" pitchFamily="34" charset="0"/>
              </a:rPr>
              <a:t>Reference Groups.</a:t>
            </a:r>
            <a:r>
              <a:rPr lang="en-US" altLang="en-US" sz="1400" b="1" dirty="0">
                <a:solidFill>
                  <a:srgbClr val="000000"/>
                </a:solidFill>
                <a:latin typeface="Arial" pitchFamily="34" charset="0"/>
              </a:rPr>
              <a:t>  These groups serve as direct (face-to-face) or indirect points of comparison and evaluation in a person’s formation of attitudes or behavior.</a:t>
            </a: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r>
              <a:rPr lang="en-US" altLang="en-US" sz="1400" b="1" i="1" dirty="0" err="1">
                <a:solidFill>
                  <a:srgbClr val="000000"/>
                </a:solidFill>
                <a:latin typeface="Arial" pitchFamily="34" charset="0"/>
              </a:rPr>
              <a:t>Aspirational</a:t>
            </a:r>
            <a:r>
              <a:rPr lang="en-US" altLang="en-US" sz="1400" b="1" i="1" dirty="0">
                <a:solidFill>
                  <a:srgbClr val="000000"/>
                </a:solidFill>
                <a:latin typeface="Arial" pitchFamily="34" charset="0"/>
              </a:rPr>
              <a:t> Groups.</a:t>
            </a:r>
            <a:r>
              <a:rPr lang="en-US" altLang="en-US" sz="1400" b="1" dirty="0">
                <a:solidFill>
                  <a:srgbClr val="000000"/>
                </a:solidFill>
                <a:latin typeface="Arial" pitchFamily="34" charset="0"/>
              </a:rPr>
              <a:t>  This type of group is one to which the individual wishes to belong and emulates in adopting behaviors appropriate to that group.</a:t>
            </a: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r>
              <a:rPr lang="en-US" altLang="en-US" sz="1400" b="1" i="1" dirty="0">
                <a:solidFill>
                  <a:srgbClr val="000000"/>
                </a:solidFill>
                <a:latin typeface="Arial" pitchFamily="34" charset="0"/>
              </a:rPr>
              <a:t>Opinion Leaders.</a:t>
            </a:r>
            <a:r>
              <a:rPr lang="en-US" altLang="en-US" sz="1400" b="1" dirty="0">
                <a:solidFill>
                  <a:srgbClr val="000000"/>
                </a:solidFill>
                <a:latin typeface="Arial" pitchFamily="34" charset="0"/>
              </a:rPr>
              <a:t>  These are people within a reference group who exert influence over others due to special knowledge, skill, personality, or other characteristic.</a:t>
            </a: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endParaRPr lang="en-US" altLang="en-US" sz="1400" b="1" dirty="0">
              <a:solidFill>
                <a:srgbClr val="000000"/>
              </a:solidFill>
              <a:latin typeface="Arial" pitchFamily="34" charset="0"/>
            </a:endParaRP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endParaRPr lang="en-US" altLang="en-US" sz="1400" b="1" dirty="0">
              <a:solidFill>
                <a:srgbClr val="000000"/>
              </a:solidFill>
              <a:latin typeface="Arial" pitchFamily="34" charset="0"/>
            </a:endParaRP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endParaRPr lang="en-US" altLang="en-US" sz="1400" b="1" dirty="0">
              <a:solidFill>
                <a:srgbClr val="000000"/>
              </a:solidFill>
              <a:latin typeface="Arial" pitchFamily="34" charset="0"/>
            </a:endParaRP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endParaRPr lang="en-US" altLang="en-US" sz="1400" b="1" dirty="0">
              <a:solidFill>
                <a:srgbClr val="000000"/>
              </a:solidFill>
              <a:latin typeface="Arial" pitchFamily="34" charset="0"/>
            </a:endParaRPr>
          </a:p>
          <a:p>
            <a:pPr defTabSz="914213">
              <a:lnSpc>
                <a:spcPct val="90000"/>
              </a:lnSpc>
              <a:spcBef>
                <a:spcPct val="50000"/>
              </a:spcBef>
            </a:pPr>
            <a:endParaRPr lang="en-US" altLang="en-US" sz="1400" b="1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F1CD0-2ED7-47E4-A9FE-B96FCF6C15D3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FAA72-4454-4E29-82BB-648BEC2A2FF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2148" y="42022"/>
            <a:ext cx="7718136" cy="1014132"/>
          </a:xfrm>
          <a:ln cap="flat">
            <a:solidFill>
              <a:srgbClr val="000000"/>
            </a:solidFill>
          </a:ln>
        </p:spPr>
        <p:txBody>
          <a:bodyPr rtlCol="0">
            <a:normAutofit fontScale="90000"/>
          </a:bodyPr>
          <a:lstStyle/>
          <a:p>
            <a:pPr defTabSz="676981">
              <a:defRPr/>
            </a:pPr>
            <a:r>
              <a:rPr lang="en-US" altLang="en-US" dirty="0"/>
              <a:t>Factors Affecting Consumer Behavior:</a:t>
            </a:r>
            <a:r>
              <a:rPr lang="en-US" altLang="en-US" sz="3300" dirty="0"/>
              <a:t/>
            </a:r>
            <a:br>
              <a:rPr lang="en-US" altLang="en-US" sz="3300" dirty="0"/>
            </a:br>
            <a:r>
              <a:rPr lang="en-US" altLang="en-US" dirty="0"/>
              <a:t>Social </a:t>
            </a: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 rot="5400000">
            <a:off x="1548832" y="318774"/>
            <a:ext cx="1448360" cy="3564659"/>
          </a:xfrm>
          <a:prstGeom prst="cube">
            <a:avLst>
              <a:gd name="adj" fmla="val 11611"/>
            </a:avLst>
          </a:prstGeom>
          <a:gradFill rotWithShape="0">
            <a:gsLst>
              <a:gs pos="0">
                <a:srgbClr val="FFFFFF"/>
              </a:gs>
              <a:gs pos="100000">
                <a:srgbClr val="F76681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89803" dir="2700000" algn="ctr" rotWithShape="0">
              <a:schemeClr val="bg2"/>
            </a:outerShdw>
          </a:effectLst>
        </p:spPr>
        <p:txBody>
          <a:bodyPr rot="10800000" vert="eaVert" lIns="84052" tIns="41315" rIns="84052" bIns="41315"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altLang="en-US" sz="2200" b="1" dirty="0">
                <a:latin typeface="Arial" pitchFamily="34" charset="0"/>
              </a:rPr>
              <a:t>Groups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AFD00"/>
              </a:buClr>
              <a:buFontTx/>
              <a:buChar char="•"/>
              <a:defRPr/>
            </a:pPr>
            <a:r>
              <a:rPr lang="en-US" altLang="en-US" sz="2200" b="1" dirty="0">
                <a:latin typeface="Arial" pitchFamily="34" charset="0"/>
              </a:rPr>
              <a:t>Membership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AFD00"/>
              </a:buClr>
              <a:buFontTx/>
              <a:buChar char="•"/>
              <a:defRPr/>
            </a:pPr>
            <a:r>
              <a:rPr lang="en-US" altLang="en-US" sz="2200" b="1" dirty="0">
                <a:latin typeface="Arial" pitchFamily="34" charset="0"/>
              </a:rPr>
              <a:t>Reference</a:t>
            </a: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 rot="5400000">
            <a:off x="1642342" y="1908990"/>
            <a:ext cx="1333500" cy="3633932"/>
          </a:xfrm>
          <a:prstGeom prst="cube">
            <a:avLst>
              <a:gd name="adj" fmla="val 11611"/>
            </a:avLst>
          </a:prstGeom>
          <a:gradFill rotWithShape="0">
            <a:gsLst>
              <a:gs pos="0">
                <a:srgbClr val="FFFFFF"/>
              </a:gs>
              <a:gs pos="100000">
                <a:srgbClr val="00B7A5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89803" dir="2700000" algn="ctr" rotWithShape="0">
              <a:schemeClr val="bg2"/>
            </a:outerShdw>
          </a:effectLst>
        </p:spPr>
        <p:txBody>
          <a:bodyPr rot="10800000" vert="eaVert" lIns="84052" tIns="41315" rIns="84052" bIns="41315"/>
          <a:lstStyle/>
          <a:p>
            <a:pPr defTabSz="831980">
              <a:defRPr/>
            </a:pPr>
            <a:r>
              <a:rPr lang="en-US" altLang="en-US" sz="2200" b="1" dirty="0">
                <a:solidFill>
                  <a:srgbClr val="000000"/>
                </a:solidFill>
                <a:latin typeface="Arial" pitchFamily="34" charset="0"/>
              </a:rPr>
              <a:t>Family</a:t>
            </a:r>
          </a:p>
          <a:p>
            <a:pPr defTabSz="831980">
              <a:buClr>
                <a:srgbClr val="FAFD00"/>
              </a:buClr>
              <a:buFontTx/>
              <a:buChar char="•"/>
              <a:defRPr/>
            </a:pPr>
            <a:r>
              <a:rPr lang="en-US" altLang="en-US" sz="2200" b="1" dirty="0">
                <a:solidFill>
                  <a:srgbClr val="000000"/>
                </a:solidFill>
                <a:latin typeface="Arial" pitchFamily="34" charset="0"/>
              </a:rPr>
              <a:t>Husband, wife, kids</a:t>
            </a:r>
          </a:p>
          <a:p>
            <a:pPr defTabSz="831980">
              <a:buClr>
                <a:srgbClr val="FAFD00"/>
              </a:buClr>
              <a:buFontTx/>
              <a:buChar char="•"/>
              <a:defRPr/>
            </a:pPr>
            <a:r>
              <a:rPr lang="en-US" altLang="en-US" sz="2200" b="1" dirty="0">
                <a:solidFill>
                  <a:srgbClr val="000000"/>
                </a:solidFill>
                <a:latin typeface="Arial" pitchFamily="34" charset="0"/>
              </a:rPr>
              <a:t>Influencer, buyer, user</a:t>
            </a: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 rot="5400000">
            <a:off x="1647859" y="3566103"/>
            <a:ext cx="1316691" cy="3631045"/>
          </a:xfrm>
          <a:prstGeom prst="cube">
            <a:avLst>
              <a:gd name="adj" fmla="val 11611"/>
            </a:avLst>
          </a:prstGeom>
          <a:gradFill rotWithShape="0">
            <a:gsLst>
              <a:gs pos="0">
                <a:srgbClr val="D49FFF"/>
              </a:gs>
              <a:gs pos="50000">
                <a:srgbClr val="D8A9FF"/>
              </a:gs>
              <a:gs pos="100000">
                <a:srgbClr val="D49FFF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89803" dir="2700000" algn="ctr" rotWithShape="0">
              <a:schemeClr val="bg2"/>
            </a:outerShdw>
          </a:effectLst>
        </p:spPr>
        <p:txBody>
          <a:bodyPr rot="10800000" vert="eaVert" lIns="84052" tIns="41315" rIns="84052" bIns="41315" anchor="ctr"/>
          <a:lstStyle/>
          <a:p>
            <a:pPr algn="ctr" defTabSz="831980">
              <a:defRPr/>
            </a:pPr>
            <a:r>
              <a:rPr lang="en-US" altLang="en-US" sz="2200" b="1" dirty="0">
                <a:solidFill>
                  <a:srgbClr val="000000"/>
                </a:solidFill>
                <a:latin typeface="Arial" pitchFamily="34" charset="0"/>
              </a:rPr>
              <a:t>Roles and Status</a:t>
            </a:r>
          </a:p>
        </p:txBody>
      </p:sp>
      <p:sp>
        <p:nvSpPr>
          <p:cNvPr id="9222" name="Freeform 6"/>
          <p:cNvSpPr>
            <a:spLocks/>
          </p:cNvSpPr>
          <p:nvPr/>
        </p:nvSpPr>
        <p:spPr bwMode="auto">
          <a:xfrm>
            <a:off x="4059671" y="1948423"/>
            <a:ext cx="1371023" cy="3529853"/>
          </a:xfrm>
          <a:custGeom>
            <a:avLst/>
            <a:gdLst>
              <a:gd name="T0" fmla="*/ 0 w 950"/>
              <a:gd name="T1" fmla="*/ 0 h 2520"/>
              <a:gd name="T2" fmla="*/ 2147483647 w 950"/>
              <a:gd name="T3" fmla="*/ 0 h 2520"/>
              <a:gd name="T4" fmla="*/ 2147483647 w 950"/>
              <a:gd name="T5" fmla="*/ 2147483647 h 2520"/>
              <a:gd name="T6" fmla="*/ 2147483647 w 950"/>
              <a:gd name="T7" fmla="*/ 2147483647 h 2520"/>
              <a:gd name="T8" fmla="*/ 2147483647 w 950"/>
              <a:gd name="T9" fmla="*/ 2147483647 h 2520"/>
              <a:gd name="T10" fmla="*/ 2147483647 w 950"/>
              <a:gd name="T11" fmla="*/ 2147483647 h 2520"/>
              <a:gd name="T12" fmla="*/ 2147483647 w 950"/>
              <a:gd name="T13" fmla="*/ 2147483647 h 2520"/>
              <a:gd name="T14" fmla="*/ 2147483647 w 950"/>
              <a:gd name="T15" fmla="*/ 2147483647 h 2520"/>
              <a:gd name="T16" fmla="*/ 2147483647 w 950"/>
              <a:gd name="T17" fmla="*/ 2147483647 h 2520"/>
              <a:gd name="T18" fmla="*/ 2147483647 w 950"/>
              <a:gd name="T19" fmla="*/ 2147483647 h 2520"/>
              <a:gd name="T20" fmla="*/ 2147483647 w 950"/>
              <a:gd name="T21" fmla="*/ 2147483647 h 2520"/>
              <a:gd name="T22" fmla="*/ 2147483647 w 950"/>
              <a:gd name="T23" fmla="*/ 2147483647 h 2520"/>
              <a:gd name="T24" fmla="*/ 2147483647 w 950"/>
              <a:gd name="T25" fmla="*/ 2147483647 h 2520"/>
              <a:gd name="T26" fmla="*/ 2147483647 w 950"/>
              <a:gd name="T27" fmla="*/ 2147483647 h 2520"/>
              <a:gd name="T28" fmla="*/ 2147483647 w 950"/>
              <a:gd name="T29" fmla="*/ 2147483647 h 2520"/>
              <a:gd name="T30" fmla="*/ 2147483647 w 950"/>
              <a:gd name="T31" fmla="*/ 2147483647 h 2520"/>
              <a:gd name="T32" fmla="*/ 2147483647 w 950"/>
              <a:gd name="T33" fmla="*/ 2147483647 h 2520"/>
              <a:gd name="T34" fmla="*/ 2147483647 w 950"/>
              <a:gd name="T35" fmla="*/ 2147483647 h 2520"/>
              <a:gd name="T36" fmla="*/ 0 w 950"/>
              <a:gd name="T37" fmla="*/ 2147483647 h 2520"/>
              <a:gd name="T38" fmla="*/ 0 w 950"/>
              <a:gd name="T39" fmla="*/ 0 h 252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950" h="2520">
                <a:moveTo>
                  <a:pt x="0" y="0"/>
                </a:moveTo>
                <a:lnTo>
                  <a:pt x="508" y="0"/>
                </a:lnTo>
                <a:lnTo>
                  <a:pt x="508" y="1219"/>
                </a:lnTo>
                <a:lnTo>
                  <a:pt x="770" y="1219"/>
                </a:lnTo>
                <a:lnTo>
                  <a:pt x="770" y="1145"/>
                </a:lnTo>
                <a:lnTo>
                  <a:pt x="949" y="1293"/>
                </a:lnTo>
                <a:lnTo>
                  <a:pt x="770" y="1440"/>
                </a:lnTo>
                <a:lnTo>
                  <a:pt x="770" y="1367"/>
                </a:lnTo>
                <a:lnTo>
                  <a:pt x="508" y="1367"/>
                </a:lnTo>
                <a:lnTo>
                  <a:pt x="508" y="2519"/>
                </a:lnTo>
                <a:lnTo>
                  <a:pt x="7" y="2519"/>
                </a:lnTo>
                <a:lnTo>
                  <a:pt x="7" y="2371"/>
                </a:lnTo>
                <a:lnTo>
                  <a:pt x="381" y="2371"/>
                </a:lnTo>
                <a:lnTo>
                  <a:pt x="381" y="1367"/>
                </a:lnTo>
                <a:lnTo>
                  <a:pt x="7" y="1367"/>
                </a:lnTo>
                <a:lnTo>
                  <a:pt x="7" y="1219"/>
                </a:lnTo>
                <a:lnTo>
                  <a:pt x="374" y="1219"/>
                </a:lnTo>
                <a:lnTo>
                  <a:pt x="374" y="148"/>
                </a:lnTo>
                <a:lnTo>
                  <a:pt x="0" y="148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871A2D"/>
              </a:gs>
              <a:gs pos="100000">
                <a:srgbClr val="790015"/>
              </a:gs>
            </a:gsLst>
            <a:lin ang="1890000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82058" tIns="41029" rIns="82058" bIns="41029"/>
          <a:lstStyle/>
          <a:p>
            <a:pPr>
              <a:defRPr/>
            </a:pPr>
            <a:endParaRPr lang="fr-FR"/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 rot="5400000">
            <a:off x="6488928" y="2075254"/>
            <a:ext cx="1453963" cy="3567545"/>
          </a:xfrm>
          <a:prstGeom prst="cube">
            <a:avLst>
              <a:gd name="adj" fmla="val 11611"/>
            </a:avLst>
          </a:prstGeom>
          <a:gradFill rotWithShape="0">
            <a:gsLst>
              <a:gs pos="0">
                <a:srgbClr val="3864ED"/>
              </a:gs>
              <a:gs pos="100000">
                <a:srgbClr val="063DE8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89803" dir="2700000" algn="ctr" rotWithShape="0">
              <a:schemeClr val="bg2"/>
            </a:outerShdw>
          </a:effectLst>
        </p:spPr>
        <p:txBody>
          <a:bodyPr rot="10800000" vert="eaVert" wrap="none" lIns="84052" tIns="41315" rIns="84052" bIns="41315" anchor="ctr"/>
          <a:lstStyle/>
          <a:p>
            <a:pPr algn="ctr" defTabSz="831980">
              <a:defRPr/>
            </a:pPr>
            <a:endParaRPr lang="en-US" altLang="en-US" sz="2200" b="1" dirty="0">
              <a:solidFill>
                <a:srgbClr val="000000"/>
              </a:solidFill>
              <a:latin typeface="Arial" pitchFamily="34" charset="0"/>
            </a:endParaRPr>
          </a:p>
          <a:p>
            <a:pPr algn="ctr" defTabSz="831980">
              <a:defRPr/>
            </a:pPr>
            <a:r>
              <a:rPr lang="en-US" altLang="en-US" sz="3200" b="1" dirty="0">
                <a:solidFill>
                  <a:srgbClr val="000000"/>
                </a:solidFill>
                <a:latin typeface="Arial" pitchFamily="34" charset="0"/>
              </a:rPr>
              <a:t>Social Factors</a:t>
            </a:r>
          </a:p>
          <a:p>
            <a:pPr algn="ctr" defTabSz="831980" latinLnBrk="1">
              <a:defRPr/>
            </a:pPr>
            <a:endParaRPr lang="en-US" altLang="en-US" sz="3200" b="1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Affichage à l'écran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Factors Affecting Consumer Behavior: Social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Affecting Consumer Behavior: Social </dc:title>
  <dc:creator>nsc</dc:creator>
  <cp:lastModifiedBy>nsc</cp:lastModifiedBy>
  <cp:revision>1</cp:revision>
  <dcterms:created xsi:type="dcterms:W3CDTF">2023-11-09T08:58:26Z</dcterms:created>
  <dcterms:modified xsi:type="dcterms:W3CDTF">2023-11-09T08:58:46Z</dcterms:modified>
</cp:coreProperties>
</file>