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2" r:id="rId1"/>
  </p:sldMasterIdLst>
  <p:sldIdLst>
    <p:sldId id="256" r:id="rId2"/>
    <p:sldId id="257" r:id="rId3"/>
    <p:sldId id="258" r:id="rId4"/>
    <p:sldId id="259" r:id="rId5"/>
    <p:sldId id="260" r:id="rId6"/>
    <p:sldId id="267" r:id="rId7"/>
    <p:sldId id="263" r:id="rId8"/>
    <p:sldId id="264" r:id="rId9"/>
    <p:sldId id="270"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Modifier le style des sous-titres du masque</a:t>
            </a:r>
            <a:endParaRPr lang="en-US" dirty="0"/>
          </a:p>
        </p:txBody>
      </p:sp>
      <p:sp>
        <p:nvSpPr>
          <p:cNvPr id="4" name="Date Placeholder 3"/>
          <p:cNvSpPr>
            <a:spLocks noGrp="1"/>
          </p:cNvSpPr>
          <p:nvPr>
            <p:ph type="dt" sz="half" idx="10"/>
          </p:nvPr>
        </p:nvSpPr>
        <p:spPr/>
        <p:txBody>
          <a:bodyPr/>
          <a:lstStyle/>
          <a:p>
            <a:fld id="{8AD8313F-6767-4200-9397-C42727082BF0}" type="datetimeFigureOut">
              <a:rPr lang="fr-FR" smtClean="0"/>
              <a:t>21/12/2022</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0E582D1-6303-418D-B20A-C1F74F1ED3BD}" type="slidenum">
              <a:rPr lang="fr-FR" smtClean="0"/>
              <a:t>‹N°›</a:t>
            </a:fld>
            <a:endParaRPr lang="fr-FR" dirty="0"/>
          </a:p>
        </p:txBody>
      </p:sp>
    </p:spTree>
    <p:extLst>
      <p:ext uri="{BB962C8B-B14F-4D97-AF65-F5344CB8AC3E}">
        <p14:creationId xmlns:p14="http://schemas.microsoft.com/office/powerpoint/2010/main" val="1879338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8AD8313F-6767-4200-9397-C42727082BF0}" type="datetimeFigureOut">
              <a:rPr lang="fr-FR" smtClean="0"/>
              <a:t>21/12/2022</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0E582D1-6303-418D-B20A-C1F74F1ED3BD}" type="slidenum">
              <a:rPr lang="fr-FR" smtClean="0"/>
              <a:t>‹N°›</a:t>
            </a:fld>
            <a:endParaRPr lang="fr-FR" dirty="0"/>
          </a:p>
        </p:txBody>
      </p:sp>
    </p:spTree>
    <p:extLst>
      <p:ext uri="{BB962C8B-B14F-4D97-AF65-F5344CB8AC3E}">
        <p14:creationId xmlns:p14="http://schemas.microsoft.com/office/powerpoint/2010/main" val="3177850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8AD8313F-6767-4200-9397-C42727082BF0}" type="datetimeFigureOut">
              <a:rPr lang="fr-FR" smtClean="0"/>
              <a:t>21/12/2022</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0E582D1-6303-418D-B20A-C1F74F1ED3BD}" type="slidenum">
              <a:rPr lang="fr-FR" smtClean="0"/>
              <a:t>‹N°›</a:t>
            </a:fld>
            <a:endParaRPr lang="fr-FR"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081084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8AD8313F-6767-4200-9397-C42727082BF0}" type="datetimeFigureOut">
              <a:rPr lang="fr-FR" smtClean="0"/>
              <a:t>21/12/2022</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0E582D1-6303-418D-B20A-C1F74F1ED3BD}" type="slidenum">
              <a:rPr lang="fr-FR" smtClean="0"/>
              <a:t>‹N°›</a:t>
            </a:fld>
            <a:endParaRPr lang="fr-FR" dirty="0"/>
          </a:p>
        </p:txBody>
      </p:sp>
    </p:spTree>
    <p:extLst>
      <p:ext uri="{BB962C8B-B14F-4D97-AF65-F5344CB8AC3E}">
        <p14:creationId xmlns:p14="http://schemas.microsoft.com/office/powerpoint/2010/main" val="19655373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8AD8313F-6767-4200-9397-C42727082BF0}" type="datetimeFigureOut">
              <a:rPr lang="fr-FR" smtClean="0"/>
              <a:t>21/12/2022</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0E582D1-6303-418D-B20A-C1F74F1ED3BD}" type="slidenum">
              <a:rPr lang="fr-FR" smtClean="0"/>
              <a:t>‹N°›</a:t>
            </a:fld>
            <a:endParaRPr lang="fr-FR"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243942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8AD8313F-6767-4200-9397-C42727082BF0}" type="datetimeFigureOut">
              <a:rPr lang="fr-FR" smtClean="0"/>
              <a:t>21/12/2022</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0E582D1-6303-418D-B20A-C1F74F1ED3BD}" type="slidenum">
              <a:rPr lang="fr-FR" smtClean="0"/>
              <a:t>‹N°›</a:t>
            </a:fld>
            <a:endParaRPr lang="fr-FR" dirty="0"/>
          </a:p>
        </p:txBody>
      </p:sp>
    </p:spTree>
    <p:extLst>
      <p:ext uri="{BB962C8B-B14F-4D97-AF65-F5344CB8AC3E}">
        <p14:creationId xmlns:p14="http://schemas.microsoft.com/office/powerpoint/2010/main" val="36633053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AD8313F-6767-4200-9397-C42727082BF0}" type="datetimeFigureOut">
              <a:rPr lang="fr-FR" smtClean="0"/>
              <a:t>21/12/2022</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0E582D1-6303-418D-B20A-C1F74F1ED3BD}" type="slidenum">
              <a:rPr lang="fr-FR" smtClean="0"/>
              <a:t>‹N°›</a:t>
            </a:fld>
            <a:endParaRPr lang="fr-FR" dirty="0"/>
          </a:p>
        </p:txBody>
      </p:sp>
    </p:spTree>
    <p:extLst>
      <p:ext uri="{BB962C8B-B14F-4D97-AF65-F5344CB8AC3E}">
        <p14:creationId xmlns:p14="http://schemas.microsoft.com/office/powerpoint/2010/main" val="844451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AD8313F-6767-4200-9397-C42727082BF0}" type="datetimeFigureOut">
              <a:rPr lang="fr-FR" smtClean="0"/>
              <a:t>21/12/2022</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0E582D1-6303-418D-B20A-C1F74F1ED3BD}" type="slidenum">
              <a:rPr lang="fr-FR" smtClean="0"/>
              <a:t>‹N°›</a:t>
            </a:fld>
            <a:endParaRPr lang="fr-FR" dirty="0"/>
          </a:p>
        </p:txBody>
      </p:sp>
    </p:spTree>
    <p:extLst>
      <p:ext uri="{BB962C8B-B14F-4D97-AF65-F5344CB8AC3E}">
        <p14:creationId xmlns:p14="http://schemas.microsoft.com/office/powerpoint/2010/main" val="3295646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AD8313F-6767-4200-9397-C42727082BF0}" type="datetimeFigureOut">
              <a:rPr lang="fr-FR" smtClean="0"/>
              <a:t>21/12/2022</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0E582D1-6303-418D-B20A-C1F74F1ED3BD}" type="slidenum">
              <a:rPr lang="fr-FR" smtClean="0"/>
              <a:t>‹N°›</a:t>
            </a:fld>
            <a:endParaRPr lang="fr-FR" dirty="0"/>
          </a:p>
        </p:txBody>
      </p:sp>
    </p:spTree>
    <p:extLst>
      <p:ext uri="{BB962C8B-B14F-4D97-AF65-F5344CB8AC3E}">
        <p14:creationId xmlns:p14="http://schemas.microsoft.com/office/powerpoint/2010/main" val="3476692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8AD8313F-6767-4200-9397-C42727082BF0}" type="datetimeFigureOut">
              <a:rPr lang="fr-FR" smtClean="0"/>
              <a:t>21/12/2022</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0E582D1-6303-418D-B20A-C1F74F1ED3BD}" type="slidenum">
              <a:rPr lang="fr-FR" smtClean="0"/>
              <a:t>‹N°›</a:t>
            </a:fld>
            <a:endParaRPr lang="fr-FR" dirty="0"/>
          </a:p>
        </p:txBody>
      </p:sp>
    </p:spTree>
    <p:extLst>
      <p:ext uri="{BB962C8B-B14F-4D97-AF65-F5344CB8AC3E}">
        <p14:creationId xmlns:p14="http://schemas.microsoft.com/office/powerpoint/2010/main" val="25538576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8AD8313F-6767-4200-9397-C42727082BF0}" type="datetimeFigureOut">
              <a:rPr lang="fr-FR" smtClean="0"/>
              <a:t>21/12/2022</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0E582D1-6303-418D-B20A-C1F74F1ED3BD}" type="slidenum">
              <a:rPr lang="fr-FR" smtClean="0"/>
              <a:t>‹N°›</a:t>
            </a:fld>
            <a:endParaRPr lang="fr-FR" dirty="0"/>
          </a:p>
        </p:txBody>
      </p:sp>
    </p:spTree>
    <p:extLst>
      <p:ext uri="{BB962C8B-B14F-4D97-AF65-F5344CB8AC3E}">
        <p14:creationId xmlns:p14="http://schemas.microsoft.com/office/powerpoint/2010/main" val="10562802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8AD8313F-6767-4200-9397-C42727082BF0}" type="datetimeFigureOut">
              <a:rPr lang="fr-FR" smtClean="0"/>
              <a:t>21/12/2022</a:t>
            </a:fld>
            <a:endParaRPr lang="fr-FR" dirty="0"/>
          </a:p>
        </p:txBody>
      </p:sp>
      <p:sp>
        <p:nvSpPr>
          <p:cNvPr id="8" name="Footer Placeholder 7"/>
          <p:cNvSpPr>
            <a:spLocks noGrp="1"/>
          </p:cNvSpPr>
          <p:nvPr>
            <p:ph type="ftr" sz="quarter" idx="11"/>
          </p:nvPr>
        </p:nvSpPr>
        <p:spPr/>
        <p:txBody>
          <a:bodyPr/>
          <a:lstStyle/>
          <a:p>
            <a:endParaRPr lang="fr-FR"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0E582D1-6303-418D-B20A-C1F74F1ED3BD}" type="slidenum">
              <a:rPr lang="fr-FR" smtClean="0"/>
              <a:t>‹N°›</a:t>
            </a:fld>
            <a:endParaRPr lang="fr-FR" dirty="0"/>
          </a:p>
        </p:txBody>
      </p:sp>
    </p:spTree>
    <p:extLst>
      <p:ext uri="{BB962C8B-B14F-4D97-AF65-F5344CB8AC3E}">
        <p14:creationId xmlns:p14="http://schemas.microsoft.com/office/powerpoint/2010/main" val="30221316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8AD8313F-6767-4200-9397-C42727082BF0}" type="datetimeFigureOut">
              <a:rPr lang="fr-FR" smtClean="0"/>
              <a:t>21/12/2022</a:t>
            </a:fld>
            <a:endParaRPr lang="fr-FR" dirty="0"/>
          </a:p>
        </p:txBody>
      </p:sp>
      <p:sp>
        <p:nvSpPr>
          <p:cNvPr id="4" name="Footer Placeholder 3"/>
          <p:cNvSpPr>
            <a:spLocks noGrp="1"/>
          </p:cNvSpPr>
          <p:nvPr>
            <p:ph type="ftr" sz="quarter" idx="11"/>
          </p:nvPr>
        </p:nvSpPr>
        <p:spPr/>
        <p:txBody>
          <a:bodyPr/>
          <a:lstStyle/>
          <a:p>
            <a:endParaRPr lang="fr-FR"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0E582D1-6303-418D-B20A-C1F74F1ED3BD}" type="slidenum">
              <a:rPr lang="fr-FR" smtClean="0"/>
              <a:t>‹N°›</a:t>
            </a:fld>
            <a:endParaRPr lang="fr-FR" dirty="0"/>
          </a:p>
        </p:txBody>
      </p:sp>
    </p:spTree>
    <p:extLst>
      <p:ext uri="{BB962C8B-B14F-4D97-AF65-F5344CB8AC3E}">
        <p14:creationId xmlns:p14="http://schemas.microsoft.com/office/powerpoint/2010/main" val="28741882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D8313F-6767-4200-9397-C42727082BF0}" type="datetimeFigureOut">
              <a:rPr lang="fr-FR" smtClean="0"/>
              <a:t>21/12/2022</a:t>
            </a:fld>
            <a:endParaRPr lang="fr-FR" dirty="0"/>
          </a:p>
        </p:txBody>
      </p:sp>
      <p:sp>
        <p:nvSpPr>
          <p:cNvPr id="3" name="Footer Placeholder 2"/>
          <p:cNvSpPr>
            <a:spLocks noGrp="1"/>
          </p:cNvSpPr>
          <p:nvPr>
            <p:ph type="ftr" sz="quarter" idx="11"/>
          </p:nvPr>
        </p:nvSpPr>
        <p:spPr/>
        <p:txBody>
          <a:bodyPr/>
          <a:lstStyle/>
          <a:p>
            <a:endParaRPr lang="fr-FR"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0E582D1-6303-418D-B20A-C1F74F1ED3BD}" type="slidenum">
              <a:rPr lang="fr-FR" smtClean="0"/>
              <a:t>‹N°›</a:t>
            </a:fld>
            <a:endParaRPr lang="fr-FR" dirty="0"/>
          </a:p>
        </p:txBody>
      </p:sp>
    </p:spTree>
    <p:extLst>
      <p:ext uri="{BB962C8B-B14F-4D97-AF65-F5344CB8AC3E}">
        <p14:creationId xmlns:p14="http://schemas.microsoft.com/office/powerpoint/2010/main" val="30667704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8AD8313F-6767-4200-9397-C42727082BF0}" type="datetimeFigureOut">
              <a:rPr lang="fr-FR" smtClean="0"/>
              <a:t>21/12/2022</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0E582D1-6303-418D-B20A-C1F74F1ED3BD}" type="slidenum">
              <a:rPr lang="fr-FR" smtClean="0"/>
              <a:t>‹N°›</a:t>
            </a:fld>
            <a:endParaRPr lang="fr-FR" dirty="0"/>
          </a:p>
        </p:txBody>
      </p:sp>
    </p:spTree>
    <p:extLst>
      <p:ext uri="{BB962C8B-B14F-4D97-AF65-F5344CB8AC3E}">
        <p14:creationId xmlns:p14="http://schemas.microsoft.com/office/powerpoint/2010/main" val="14941980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8AD8313F-6767-4200-9397-C42727082BF0}" type="datetimeFigureOut">
              <a:rPr lang="fr-FR" smtClean="0"/>
              <a:t>21/12/2022</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0E582D1-6303-418D-B20A-C1F74F1ED3BD}" type="slidenum">
              <a:rPr lang="fr-FR" smtClean="0"/>
              <a:t>‹N°›</a:t>
            </a:fld>
            <a:endParaRPr lang="fr-FR" dirty="0"/>
          </a:p>
        </p:txBody>
      </p:sp>
    </p:spTree>
    <p:extLst>
      <p:ext uri="{BB962C8B-B14F-4D97-AF65-F5344CB8AC3E}">
        <p14:creationId xmlns:p14="http://schemas.microsoft.com/office/powerpoint/2010/main" val="449826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8AD8313F-6767-4200-9397-C42727082BF0}" type="datetimeFigureOut">
              <a:rPr lang="fr-FR" smtClean="0"/>
              <a:t>21/12/2022</a:t>
            </a:fld>
            <a:endParaRPr lang="fr-FR"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0E582D1-6303-418D-B20A-C1F74F1ED3BD}" type="slidenum">
              <a:rPr lang="fr-FR" smtClean="0"/>
              <a:t>‹N°›</a:t>
            </a:fld>
            <a:endParaRPr lang="fr-FR" dirty="0"/>
          </a:p>
        </p:txBody>
      </p:sp>
    </p:spTree>
    <p:extLst>
      <p:ext uri="{BB962C8B-B14F-4D97-AF65-F5344CB8AC3E}">
        <p14:creationId xmlns:p14="http://schemas.microsoft.com/office/powerpoint/2010/main" val="1159765429"/>
      </p:ext>
    </p:extLst>
  </p:cSld>
  <p:clrMap bg1="lt1" tx1="dk1" bg2="lt2" tx2="dk2" accent1="accent1" accent2="accent2" accent3="accent3" accent4="accent4" accent5="accent5" accent6="accent6" hlink="hlink" folHlink="folHlink"/>
  <p:sldLayoutIdLst>
    <p:sldLayoutId id="2147483743" r:id="rId1"/>
    <p:sldLayoutId id="2147483744" r:id="rId2"/>
    <p:sldLayoutId id="2147483745" r:id="rId3"/>
    <p:sldLayoutId id="2147483746" r:id="rId4"/>
    <p:sldLayoutId id="2147483747" r:id="rId5"/>
    <p:sldLayoutId id="2147483748" r:id="rId6"/>
    <p:sldLayoutId id="2147483749" r:id="rId7"/>
    <p:sldLayoutId id="2147483750" r:id="rId8"/>
    <p:sldLayoutId id="2147483751" r:id="rId9"/>
    <p:sldLayoutId id="2147483752" r:id="rId10"/>
    <p:sldLayoutId id="2147483753" r:id="rId11"/>
    <p:sldLayoutId id="2147483754" r:id="rId12"/>
    <p:sldLayoutId id="2147483755" r:id="rId13"/>
    <p:sldLayoutId id="2147483756" r:id="rId14"/>
    <p:sldLayoutId id="2147483757" r:id="rId15"/>
    <p:sldLayoutId id="2147483758"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moneystore.be/2017/reflexions-economiques/economistes-clbres-quelles-thories-thomas-malthus%20consult&#233;%20le%2019-12-2022"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51164" y="443345"/>
            <a:ext cx="10571018" cy="3066618"/>
          </a:xfrm>
        </p:spPr>
        <p:txBody>
          <a:bodyPr>
            <a:normAutofit fontScale="90000"/>
          </a:bodyPr>
          <a:lstStyle/>
          <a:p>
            <a:pPr algn="ctr">
              <a:lnSpc>
                <a:spcPct val="100000"/>
              </a:lnSpc>
            </a:pPr>
            <a:r>
              <a:rPr lang="fr-FR" sz="2800" dirty="0" smtClean="0"/>
              <a:t/>
            </a:r>
            <a:br>
              <a:rPr lang="fr-FR" sz="2800" dirty="0" smtClean="0"/>
            </a:br>
            <a:r>
              <a:rPr lang="fr-FR" sz="2800" dirty="0" smtClean="0"/>
              <a:t/>
            </a:r>
            <a:br>
              <a:rPr lang="fr-FR" sz="2800" dirty="0" smtClean="0"/>
            </a:br>
            <a:r>
              <a:rPr lang="fr-FR" sz="3600" b="1" dirty="0" smtClean="0"/>
              <a:t>Université Ali </a:t>
            </a:r>
            <a:r>
              <a:rPr lang="fr-FR" sz="3600" b="1" dirty="0" err="1" smtClean="0"/>
              <a:t>Lounici</a:t>
            </a:r>
            <a:r>
              <a:rPr lang="fr-FR" sz="3600" b="1" dirty="0" smtClean="0"/>
              <a:t> Blida 2</a:t>
            </a:r>
            <a:br>
              <a:rPr lang="fr-FR" sz="3600" b="1" dirty="0" smtClean="0"/>
            </a:br>
            <a:r>
              <a:rPr lang="fr-FR" sz="3600" b="1" dirty="0" smtClean="0"/>
              <a:t>Faculté des Sciences Humaines et Sociales</a:t>
            </a:r>
            <a:br>
              <a:rPr lang="fr-FR" sz="3600" b="1" dirty="0" smtClean="0"/>
            </a:br>
            <a:r>
              <a:rPr lang="fr-FR" sz="3600" b="1" dirty="0" smtClean="0"/>
              <a:t>Département des Sciences Sociales</a:t>
            </a:r>
            <a:br>
              <a:rPr lang="fr-FR" sz="3600" b="1" dirty="0" smtClean="0"/>
            </a:br>
            <a:r>
              <a:rPr lang="fr-FR" sz="3600" b="1" dirty="0" smtClean="0"/>
              <a:t>Filière : Etude des Populations </a:t>
            </a:r>
            <a:br>
              <a:rPr lang="fr-FR" sz="3600" b="1" dirty="0" smtClean="0"/>
            </a:br>
            <a:r>
              <a:rPr lang="fr-FR" sz="3600" b="1" dirty="0" smtClean="0"/>
              <a:t> </a:t>
            </a:r>
            <a:r>
              <a:rPr lang="fr-FR" sz="3600" b="1" dirty="0" smtClean="0">
                <a:solidFill>
                  <a:srgbClr val="0070C0"/>
                </a:solidFill>
              </a:rPr>
              <a:t>Module : Français</a:t>
            </a:r>
            <a:r>
              <a:rPr lang="fr-FR" sz="7300" b="1" dirty="0" smtClean="0"/>
              <a:t> </a:t>
            </a:r>
            <a:endParaRPr lang="fr-FR" sz="7300" b="1" dirty="0"/>
          </a:p>
        </p:txBody>
      </p:sp>
      <p:sp>
        <p:nvSpPr>
          <p:cNvPr id="3" name="Sous-titre 2"/>
          <p:cNvSpPr>
            <a:spLocks noGrp="1"/>
          </p:cNvSpPr>
          <p:nvPr>
            <p:ph type="subTitle" idx="1"/>
          </p:nvPr>
        </p:nvSpPr>
        <p:spPr>
          <a:xfrm>
            <a:off x="1524000" y="3602038"/>
            <a:ext cx="9144000" cy="2812617"/>
          </a:xfrm>
        </p:spPr>
        <p:txBody>
          <a:bodyPr>
            <a:normAutofit/>
          </a:bodyPr>
          <a:lstStyle/>
          <a:p>
            <a:r>
              <a:rPr lang="fr-FR" b="1" dirty="0" smtClean="0"/>
              <a:t>Année Scolaire 2022-2023</a:t>
            </a:r>
          </a:p>
          <a:p>
            <a:r>
              <a:rPr lang="fr-FR" b="1" dirty="0" smtClean="0"/>
              <a:t>Master 1 : Démographie Sociale</a:t>
            </a:r>
          </a:p>
          <a:p>
            <a:r>
              <a:rPr lang="fr-FR" b="1" dirty="0" smtClean="0"/>
              <a:t>Second Semestre </a:t>
            </a:r>
          </a:p>
          <a:p>
            <a:r>
              <a:rPr lang="fr-FR" b="1" dirty="0" smtClean="0"/>
              <a:t>Enseignant Z. BELARBI</a:t>
            </a:r>
          </a:p>
          <a:p>
            <a:pPr algn="l"/>
            <a:r>
              <a:rPr lang="fr-FR" b="1" dirty="0" smtClean="0">
                <a:solidFill>
                  <a:srgbClr val="C00000"/>
                </a:solidFill>
              </a:rPr>
              <a:t>Nombre crédits = 2     Coefficient = 1</a:t>
            </a:r>
          </a:p>
          <a:p>
            <a:pPr algn="r"/>
            <a:r>
              <a:rPr lang="fr-FR" b="1" dirty="0" smtClean="0"/>
              <a:t>Date : 22 – 12 - 2022</a:t>
            </a:r>
            <a:endParaRPr lang="fr-FR" b="1" dirty="0"/>
          </a:p>
        </p:txBody>
      </p:sp>
    </p:spTree>
    <p:extLst>
      <p:ext uri="{BB962C8B-B14F-4D97-AF65-F5344CB8AC3E}">
        <p14:creationId xmlns:p14="http://schemas.microsoft.com/office/powerpoint/2010/main" val="143029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down)">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ipe(down)">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ipe(down)">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wipe(down)">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74073" y="1166843"/>
            <a:ext cx="10723417" cy="5786199"/>
          </a:xfrm>
          <a:prstGeom prst="rect">
            <a:avLst/>
          </a:prstGeom>
        </p:spPr>
        <p:txBody>
          <a:bodyPr wrap="square">
            <a:spAutoFit/>
          </a:bodyPr>
          <a:lstStyle/>
          <a:p>
            <a:pPr algn="just" fontAlgn="base">
              <a:spcAft>
                <a:spcPts val="1800"/>
              </a:spcAft>
            </a:pPr>
            <a:r>
              <a:rPr lang="fr-FR" sz="2000" dirty="0">
                <a:solidFill>
                  <a:srgbClr val="333333"/>
                </a:solidFill>
                <a:latin typeface="Arial Rounded MT Bold" panose="020F0704030504030204" pitchFamily="34" charset="0"/>
                <a:ea typeface="Times New Roman" panose="02020603050405020304" pitchFamily="18" charset="0"/>
              </a:rPr>
              <a:t>Craignant une augmentation de la pauvreté, Malthus </a:t>
            </a:r>
            <a:r>
              <a:rPr lang="fr-FR" sz="2000" dirty="0" smtClean="0">
                <a:solidFill>
                  <a:srgbClr val="333333"/>
                </a:solidFill>
                <a:latin typeface="Arial Rounded MT Bold" panose="020F0704030504030204" pitchFamily="34" charset="0"/>
                <a:ea typeface="Times New Roman" panose="02020603050405020304" pitchFamily="18" charset="0"/>
              </a:rPr>
              <a:t>était contre l’assistance </a:t>
            </a:r>
            <a:r>
              <a:rPr lang="fr-FR" sz="2000" dirty="0">
                <a:solidFill>
                  <a:srgbClr val="333333"/>
                </a:solidFill>
                <a:latin typeface="Arial Rounded MT Bold" panose="020F0704030504030204" pitchFamily="34" charset="0"/>
                <a:ea typeface="Times New Roman" panose="02020603050405020304" pitchFamily="18" charset="0"/>
              </a:rPr>
              <a:t>sociale aux démunis. </a:t>
            </a:r>
            <a:endParaRPr lang="fr-FR" sz="2000" dirty="0" smtClean="0">
              <a:solidFill>
                <a:srgbClr val="333333"/>
              </a:solidFill>
              <a:latin typeface="Arial Rounded MT Bold" panose="020F0704030504030204" pitchFamily="34" charset="0"/>
              <a:ea typeface="Times New Roman" panose="02020603050405020304" pitchFamily="18" charset="0"/>
            </a:endParaRPr>
          </a:p>
          <a:p>
            <a:pPr algn="just" fontAlgn="base">
              <a:spcAft>
                <a:spcPts val="1800"/>
              </a:spcAft>
            </a:pPr>
            <a:r>
              <a:rPr lang="fr-FR" sz="2000" dirty="0" smtClean="0">
                <a:solidFill>
                  <a:srgbClr val="333333"/>
                </a:solidFill>
                <a:latin typeface="Arial Rounded MT Bold" panose="020F0704030504030204" pitchFamily="34" charset="0"/>
                <a:ea typeface="Times New Roman" panose="02020603050405020304" pitchFamily="18" charset="0"/>
              </a:rPr>
              <a:t>Il </a:t>
            </a:r>
            <a:r>
              <a:rPr lang="fr-FR" sz="2000" dirty="0">
                <a:solidFill>
                  <a:srgbClr val="333333"/>
                </a:solidFill>
                <a:latin typeface="Arial Rounded MT Bold" panose="020F0704030504030204" pitchFamily="34" charset="0"/>
                <a:ea typeface="Times New Roman" panose="02020603050405020304" pitchFamily="18" charset="0"/>
              </a:rPr>
              <a:t>préconise ainsi de réguler la croissance démographique par différents moyens. </a:t>
            </a:r>
            <a:endParaRPr lang="fr-FR" sz="2000" dirty="0" smtClean="0">
              <a:solidFill>
                <a:srgbClr val="333333"/>
              </a:solidFill>
              <a:latin typeface="Arial Rounded MT Bold" panose="020F0704030504030204" pitchFamily="34" charset="0"/>
              <a:ea typeface="Times New Roman" panose="02020603050405020304" pitchFamily="18" charset="0"/>
            </a:endParaRPr>
          </a:p>
          <a:p>
            <a:pPr algn="just" fontAlgn="base">
              <a:spcAft>
                <a:spcPts val="1800"/>
              </a:spcAft>
            </a:pPr>
            <a:r>
              <a:rPr lang="fr-FR" sz="2000" dirty="0" smtClean="0">
                <a:solidFill>
                  <a:srgbClr val="333333"/>
                </a:solidFill>
                <a:latin typeface="Arial Rounded MT Bold" panose="020F0704030504030204" pitchFamily="34" charset="0"/>
                <a:ea typeface="Times New Roman" panose="02020603050405020304" pitchFamily="18" charset="0"/>
              </a:rPr>
              <a:t>- favorise </a:t>
            </a:r>
            <a:r>
              <a:rPr lang="fr-FR" sz="2000" dirty="0">
                <a:solidFill>
                  <a:srgbClr val="333333"/>
                </a:solidFill>
                <a:latin typeface="Arial Rounded MT Bold" panose="020F0704030504030204" pitchFamily="34" charset="0"/>
                <a:ea typeface="Times New Roman" panose="02020603050405020304" pitchFamily="18" charset="0"/>
              </a:rPr>
              <a:t>la contrainte morale pour encourager les couples sans enfants et condamne la conception hors mariage. </a:t>
            </a:r>
            <a:endParaRPr lang="fr-FR" sz="2000" dirty="0" smtClean="0">
              <a:solidFill>
                <a:srgbClr val="333333"/>
              </a:solidFill>
              <a:latin typeface="Arial Rounded MT Bold" panose="020F0704030504030204" pitchFamily="34" charset="0"/>
              <a:ea typeface="Times New Roman" panose="02020603050405020304" pitchFamily="18" charset="0"/>
            </a:endParaRPr>
          </a:p>
          <a:p>
            <a:pPr algn="just" fontAlgn="base">
              <a:spcAft>
                <a:spcPts val="1800"/>
              </a:spcAft>
            </a:pPr>
            <a:r>
              <a:rPr lang="fr-FR" sz="2000" dirty="0" smtClean="0">
                <a:solidFill>
                  <a:srgbClr val="333333"/>
                </a:solidFill>
                <a:latin typeface="Arial Rounded MT Bold" panose="020F0704030504030204" pitchFamily="34" charset="0"/>
                <a:ea typeface="Times New Roman" panose="02020603050405020304" pitchFamily="18" charset="0"/>
              </a:rPr>
              <a:t>- La </a:t>
            </a:r>
            <a:r>
              <a:rPr lang="fr-FR" sz="2000" dirty="0">
                <a:solidFill>
                  <a:srgbClr val="333333"/>
                </a:solidFill>
                <a:latin typeface="Arial Rounded MT Bold" panose="020F0704030504030204" pitchFamily="34" charset="0"/>
                <a:ea typeface="Times New Roman" panose="02020603050405020304" pitchFamily="18" charset="0"/>
              </a:rPr>
              <a:t>solution à la croissance démographique face à des ressources limitées peut donc venir d’un changement dans le comportement des hommes qui aboutirait à une baisse du taux de natalité. </a:t>
            </a:r>
            <a:endParaRPr lang="fr-FR" sz="2000" dirty="0" smtClean="0">
              <a:solidFill>
                <a:srgbClr val="333333"/>
              </a:solidFill>
              <a:latin typeface="Arial Rounded MT Bold" panose="020F0704030504030204" pitchFamily="34" charset="0"/>
              <a:ea typeface="Times New Roman" panose="02020603050405020304" pitchFamily="18" charset="0"/>
            </a:endParaRPr>
          </a:p>
          <a:p>
            <a:pPr algn="just" fontAlgn="base">
              <a:spcAft>
                <a:spcPts val="1800"/>
              </a:spcAft>
            </a:pPr>
            <a:r>
              <a:rPr lang="fr-FR" sz="2000" dirty="0" smtClean="0">
                <a:solidFill>
                  <a:srgbClr val="333333"/>
                </a:solidFill>
                <a:latin typeface="Arial Rounded MT Bold" panose="020F0704030504030204" pitchFamily="34" charset="0"/>
                <a:ea typeface="Times New Roman" panose="02020603050405020304" pitchFamily="18" charset="0"/>
              </a:rPr>
              <a:t>- Une </a:t>
            </a:r>
            <a:r>
              <a:rPr lang="fr-FR" sz="2000" dirty="0">
                <a:solidFill>
                  <a:srgbClr val="333333"/>
                </a:solidFill>
                <a:latin typeface="Arial Rounded MT Bold" panose="020F0704030504030204" pitchFamily="34" charset="0"/>
                <a:ea typeface="Times New Roman" panose="02020603050405020304" pitchFamily="18" charset="0"/>
              </a:rPr>
              <a:t>autre façon de régler ce problème serait d’améliorer les conditions de production des moyens de subsistance. </a:t>
            </a:r>
            <a:endParaRPr lang="fr-FR" sz="2000" dirty="0" smtClean="0">
              <a:solidFill>
                <a:srgbClr val="333333"/>
              </a:solidFill>
              <a:latin typeface="Arial Rounded MT Bold" panose="020F0704030504030204" pitchFamily="34" charset="0"/>
              <a:ea typeface="Times New Roman" panose="02020603050405020304" pitchFamily="18" charset="0"/>
            </a:endParaRPr>
          </a:p>
          <a:p>
            <a:pPr algn="just" fontAlgn="base">
              <a:spcAft>
                <a:spcPts val="1800"/>
              </a:spcAft>
            </a:pPr>
            <a:r>
              <a:rPr lang="fr-FR" sz="2000" dirty="0" smtClean="0">
                <a:solidFill>
                  <a:srgbClr val="333333"/>
                </a:solidFill>
                <a:latin typeface="Arial Rounded MT Bold" panose="020F0704030504030204" pitchFamily="34" charset="0"/>
                <a:ea typeface="Times New Roman" panose="02020603050405020304" pitchFamily="18" charset="0"/>
              </a:rPr>
              <a:t>- Il </a:t>
            </a:r>
            <a:r>
              <a:rPr lang="fr-FR" sz="2000" dirty="0">
                <a:solidFill>
                  <a:srgbClr val="333333"/>
                </a:solidFill>
                <a:latin typeface="Arial Rounded MT Bold" panose="020F0704030504030204" pitchFamily="34" charset="0"/>
                <a:ea typeface="Times New Roman" panose="02020603050405020304" pitchFamily="18" charset="0"/>
              </a:rPr>
              <a:t>a également proposé d’instaurer un impôt sur les enfants selon leur taille et leur poids ou de donner des cadeaux aux couples sans enfants. </a:t>
            </a:r>
            <a:endParaRPr lang="fr-FR" sz="2000" dirty="0" smtClean="0">
              <a:solidFill>
                <a:srgbClr val="333333"/>
              </a:solidFill>
              <a:latin typeface="Arial Rounded MT Bold" panose="020F0704030504030204" pitchFamily="34" charset="0"/>
              <a:ea typeface="Times New Roman" panose="02020603050405020304" pitchFamily="18" charset="0"/>
            </a:endParaRPr>
          </a:p>
          <a:p>
            <a:pPr algn="just" fontAlgn="base">
              <a:spcAft>
                <a:spcPts val="1800"/>
              </a:spcAft>
            </a:pPr>
            <a:r>
              <a:rPr lang="fr-FR" sz="2000" dirty="0" smtClean="0">
                <a:solidFill>
                  <a:srgbClr val="333333"/>
                </a:solidFill>
                <a:latin typeface="Arial Rounded MT Bold" panose="020F0704030504030204" pitchFamily="34" charset="0"/>
                <a:ea typeface="Times New Roman" panose="02020603050405020304" pitchFamily="18" charset="0"/>
              </a:rPr>
              <a:t>Ses </a:t>
            </a:r>
            <a:r>
              <a:rPr lang="fr-FR" sz="2000" dirty="0">
                <a:solidFill>
                  <a:srgbClr val="333333"/>
                </a:solidFill>
                <a:latin typeface="Arial Rounded MT Bold" panose="020F0704030504030204" pitchFamily="34" charset="0"/>
                <a:ea typeface="Times New Roman" panose="02020603050405020304" pitchFamily="18" charset="0"/>
              </a:rPr>
              <a:t>théories ont cependant été contestées essentiellement dans la méthodologie utilisée.</a:t>
            </a:r>
            <a:endParaRPr lang="fr-FR" sz="2000" dirty="0">
              <a:latin typeface="Arial Rounded MT Bold" panose="020F0704030504030204" pitchFamily="34" charset="0"/>
              <a:ea typeface="Times New Roman" panose="02020603050405020304" pitchFamily="18" charset="0"/>
            </a:endParaRPr>
          </a:p>
        </p:txBody>
      </p:sp>
    </p:spTree>
    <p:extLst>
      <p:ext uri="{BB962C8B-B14F-4D97-AF65-F5344CB8AC3E}">
        <p14:creationId xmlns:p14="http://schemas.microsoft.com/office/powerpoint/2010/main" val="17377823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48585" y="3234652"/>
            <a:ext cx="6598473" cy="532903"/>
          </a:xfrm>
          <a:prstGeom prst="rect">
            <a:avLst/>
          </a:prstGeom>
        </p:spPr>
        <p:txBody>
          <a:bodyPr wrap="none">
            <a:spAutoFit/>
          </a:bodyPr>
          <a:lstStyle/>
          <a:p>
            <a:pPr>
              <a:lnSpc>
                <a:spcPct val="107000"/>
              </a:lnSpc>
              <a:spcAft>
                <a:spcPts val="800"/>
              </a:spcAft>
            </a:pPr>
            <a:r>
              <a:rPr lang="fr-FR" sz="2800" b="1" dirty="0">
                <a:latin typeface="Calibri" panose="020F0502020204030204" pitchFamily="34" charset="0"/>
                <a:ea typeface="Calibri" panose="020F0502020204030204" pitchFamily="34" charset="0"/>
                <a:cs typeface="Times New Roman" panose="02020603050405020304" pitchFamily="18" charset="0"/>
              </a:rPr>
              <a:t>Nous vous remercions pour votre attention</a:t>
            </a:r>
            <a:endParaRPr lang="fr-FR"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888825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latin typeface="Arial Rounded MT Bold" panose="020F0704030504030204" pitchFamily="34" charset="0"/>
              </a:rPr>
              <a:t>Objectifs</a:t>
            </a:r>
            <a:endParaRPr lang="fr-FR" dirty="0">
              <a:latin typeface="Arial Rounded MT Bold" panose="020F0704030504030204" pitchFamily="34" charset="0"/>
            </a:endParaRPr>
          </a:p>
        </p:txBody>
      </p:sp>
      <p:sp>
        <p:nvSpPr>
          <p:cNvPr id="3" name="Espace réservé du contenu 2"/>
          <p:cNvSpPr>
            <a:spLocks noGrp="1"/>
          </p:cNvSpPr>
          <p:nvPr>
            <p:ph idx="1"/>
          </p:nvPr>
        </p:nvSpPr>
        <p:spPr/>
        <p:txBody>
          <a:bodyPr>
            <a:normAutofit/>
          </a:bodyPr>
          <a:lstStyle/>
          <a:p>
            <a:r>
              <a:rPr lang="fr-FR" dirty="0" smtClean="0">
                <a:latin typeface="Arial Rounded MT Bold" panose="020F0704030504030204" pitchFamily="34" charset="0"/>
              </a:rPr>
              <a:t>Renforcement </a:t>
            </a:r>
            <a:r>
              <a:rPr lang="fr-FR" dirty="0">
                <a:latin typeface="Arial Rounded MT Bold" panose="020F0704030504030204" pitchFamily="34" charset="0"/>
              </a:rPr>
              <a:t>des compétences </a:t>
            </a:r>
            <a:r>
              <a:rPr lang="fr-FR" dirty="0" smtClean="0">
                <a:latin typeface="Arial Rounded MT Bold" panose="020F0704030504030204" pitchFamily="34" charset="0"/>
              </a:rPr>
              <a:t>en français  </a:t>
            </a:r>
            <a:r>
              <a:rPr lang="fr-FR" dirty="0">
                <a:latin typeface="Arial Rounded MT Bold" panose="020F0704030504030204" pitchFamily="34" charset="0"/>
              </a:rPr>
              <a:t>particulièrement la lecture et la compréhension des textes de démographie. </a:t>
            </a:r>
          </a:p>
          <a:p>
            <a:r>
              <a:rPr lang="fr-FR" dirty="0">
                <a:latin typeface="Arial Rounded MT Bold" panose="020F0704030504030204" pitchFamily="34" charset="0"/>
              </a:rPr>
              <a:t>- Accès des étudiants à une riche documentation francophone.</a:t>
            </a:r>
          </a:p>
          <a:p>
            <a:r>
              <a:rPr lang="fr-FR" dirty="0">
                <a:latin typeface="Arial Rounded MT Bold" panose="020F0704030504030204" pitchFamily="34" charset="0"/>
              </a:rPr>
              <a:t>- Révision grammaticale, enrichissement du vocabulaire. </a:t>
            </a:r>
          </a:p>
          <a:p>
            <a:r>
              <a:rPr lang="fr-FR" dirty="0">
                <a:latin typeface="Arial Rounded MT Bold" panose="020F0704030504030204" pitchFamily="34" charset="0"/>
              </a:rPr>
              <a:t>Des articles de revues et journaux, des extraits de rapports officiels et des publications d’organisations internationales seront utilisés.</a:t>
            </a:r>
          </a:p>
          <a:p>
            <a:endParaRPr lang="fr-FR" dirty="0"/>
          </a:p>
        </p:txBody>
      </p:sp>
    </p:spTree>
    <p:extLst>
      <p:ext uri="{BB962C8B-B14F-4D97-AF65-F5344CB8AC3E}">
        <p14:creationId xmlns:p14="http://schemas.microsoft.com/office/powerpoint/2010/main" val="2487507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914400"/>
            <a:ext cx="10515600" cy="776288"/>
          </a:xfrm>
        </p:spPr>
        <p:txBody>
          <a:bodyPr>
            <a:normAutofit fontScale="90000"/>
          </a:bodyPr>
          <a:lstStyle/>
          <a:p>
            <a:r>
              <a:rPr lang="fr-FR" b="1" dirty="0">
                <a:latin typeface="Arial Rounded MT Bold" panose="020F0704030504030204" pitchFamily="34" charset="0"/>
              </a:rPr>
              <a:t>L'expression écrite</a:t>
            </a:r>
            <a:r>
              <a:rPr lang="fr-FR" dirty="0">
                <a:latin typeface="Arial Rounded MT Bold" panose="020F0704030504030204" pitchFamily="34" charset="0"/>
              </a:rPr>
              <a:t/>
            </a:r>
            <a:br>
              <a:rPr lang="fr-FR" dirty="0">
                <a:latin typeface="Arial Rounded MT Bold" panose="020F0704030504030204" pitchFamily="34" charset="0"/>
              </a:rPr>
            </a:br>
            <a:r>
              <a:rPr lang="fr-FR" dirty="0">
                <a:latin typeface="Arial Rounded MT Bold" panose="020F0704030504030204" pitchFamily="34" charset="0"/>
              </a:rPr>
              <a:t>1.1 Rédiger des textes clairs et structurés autour :</a:t>
            </a:r>
            <a:br>
              <a:rPr lang="fr-FR" dirty="0">
                <a:latin typeface="Arial Rounded MT Bold" panose="020F0704030504030204" pitchFamily="34" charset="0"/>
              </a:rPr>
            </a:br>
            <a:endParaRPr lang="fr-FR" dirty="0">
              <a:latin typeface="Arial Rounded MT Bold" panose="020F0704030504030204" pitchFamily="34" charset="0"/>
            </a:endParaRPr>
          </a:p>
        </p:txBody>
      </p:sp>
      <p:sp>
        <p:nvSpPr>
          <p:cNvPr id="3" name="Rectangle 2"/>
          <p:cNvSpPr/>
          <p:nvPr/>
        </p:nvSpPr>
        <p:spPr>
          <a:xfrm>
            <a:off x="838200" y="2690335"/>
            <a:ext cx="10079182" cy="2862322"/>
          </a:xfrm>
          <a:prstGeom prst="rect">
            <a:avLst/>
          </a:prstGeom>
        </p:spPr>
        <p:txBody>
          <a:bodyPr wrap="square">
            <a:spAutoFit/>
          </a:bodyPr>
          <a:lstStyle/>
          <a:p>
            <a:pPr marL="457200" indent="-457200">
              <a:lnSpc>
                <a:spcPts val="2700"/>
              </a:lnSpc>
              <a:spcAft>
                <a:spcPts val="0"/>
              </a:spcAft>
              <a:buFontTx/>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r-FR" sz="2800" dirty="0" smtClean="0">
                <a:solidFill>
                  <a:srgbClr val="202124"/>
                </a:solidFill>
                <a:latin typeface="Arial Rounded MT Bold" panose="020F0704030504030204" pitchFamily="34" charset="0"/>
                <a:ea typeface="Times New Roman" panose="02020603050405020304" pitchFamily="18" charset="0"/>
                <a:cs typeface="Courier New" panose="02070309020205020404" pitchFamily="49" charset="0"/>
              </a:rPr>
              <a:t>sociologie;</a:t>
            </a:r>
          </a:p>
          <a:p>
            <a:pPr marL="457200" indent="-457200">
              <a:lnSpc>
                <a:spcPts val="2700"/>
              </a:lnSpc>
              <a:spcAft>
                <a:spcPts val="0"/>
              </a:spcAft>
              <a:buFontTx/>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fr-FR" sz="2800" dirty="0" smtClean="0">
              <a:effectLst/>
              <a:latin typeface="Arial Rounded MT Bold" panose="020F0704030504030204" pitchFamily="34" charset="0"/>
              <a:ea typeface="Calibri" panose="020F0502020204030204" pitchFamily="34" charset="0"/>
              <a:cs typeface="Times New Roman" panose="02020603050405020304" pitchFamily="18" charset="0"/>
            </a:endParaRPr>
          </a:p>
          <a:p>
            <a:pPr marL="457200" indent="-457200">
              <a:lnSpc>
                <a:spcPts val="2700"/>
              </a:lnSpc>
              <a:spcAft>
                <a:spcPts val="0"/>
              </a:spcAft>
              <a:buFontTx/>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r-FR" sz="2800" dirty="0" smtClean="0">
                <a:solidFill>
                  <a:srgbClr val="202124"/>
                </a:solidFill>
                <a:latin typeface="Arial Rounded MT Bold" panose="020F0704030504030204" pitchFamily="34" charset="0"/>
                <a:ea typeface="Times New Roman" panose="02020603050405020304" pitchFamily="18" charset="0"/>
                <a:cs typeface="Courier New" panose="02070309020205020404" pitchFamily="49" charset="0"/>
              </a:rPr>
              <a:t>Anthropologie</a:t>
            </a:r>
          </a:p>
          <a:p>
            <a:pPr marL="457200" indent="-457200">
              <a:lnSpc>
                <a:spcPts val="2700"/>
              </a:lnSpc>
              <a:spcAft>
                <a:spcPts val="0"/>
              </a:spcAft>
              <a:buFontTx/>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fr-FR" sz="2800" dirty="0" smtClean="0">
              <a:effectLst/>
              <a:latin typeface="Arial Rounded MT Bold" panose="020F0704030504030204" pitchFamily="34" charset="0"/>
              <a:ea typeface="Calibri" panose="020F0502020204030204" pitchFamily="34" charset="0"/>
              <a:cs typeface="Times New Roman" panose="02020603050405020304" pitchFamily="18" charset="0"/>
            </a:endParaRPr>
          </a:p>
          <a:p>
            <a:pPr marL="457200" indent="-457200">
              <a:lnSpc>
                <a:spcPts val="2700"/>
              </a:lnSpc>
              <a:spcAft>
                <a:spcPts val="0"/>
              </a:spcAft>
              <a:buFontTx/>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r-FR" sz="2800" dirty="0" smtClean="0">
                <a:solidFill>
                  <a:srgbClr val="202124"/>
                </a:solidFill>
                <a:latin typeface="Arial Rounded MT Bold" panose="020F0704030504030204" pitchFamily="34" charset="0"/>
                <a:ea typeface="Times New Roman" panose="02020603050405020304" pitchFamily="18" charset="0"/>
                <a:cs typeface="Courier New" panose="02070309020205020404" pitchFamily="49" charset="0"/>
              </a:rPr>
              <a:t>Economie</a:t>
            </a:r>
          </a:p>
          <a:p>
            <a:pPr marL="457200" indent="-457200">
              <a:lnSpc>
                <a:spcPts val="2700"/>
              </a:lnSpc>
              <a:spcAft>
                <a:spcPts val="0"/>
              </a:spcAft>
              <a:buFontTx/>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fr-FR" sz="2800" dirty="0" smtClean="0">
              <a:effectLst/>
              <a:latin typeface="Arial Rounded MT Bold" panose="020F0704030504030204" pitchFamily="34" charset="0"/>
              <a:ea typeface="Calibri" panose="020F0502020204030204" pitchFamily="34" charset="0"/>
              <a:cs typeface="Times New Roman" panose="02020603050405020304" pitchFamily="18" charset="0"/>
            </a:endParaRPr>
          </a:p>
          <a:p>
            <a:pPr marL="457200" indent="-457200">
              <a:lnSpc>
                <a:spcPts val="2700"/>
              </a:lnSpc>
              <a:spcAft>
                <a:spcPts val="0"/>
              </a:spcAft>
              <a:buFontTx/>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r-FR" sz="2800" dirty="0" smtClean="0">
                <a:solidFill>
                  <a:srgbClr val="202124"/>
                </a:solidFill>
                <a:latin typeface="Arial Rounded MT Bold" panose="020F0704030504030204" pitchFamily="34" charset="0"/>
                <a:ea typeface="Times New Roman" panose="02020603050405020304" pitchFamily="18" charset="0"/>
                <a:cs typeface="Courier New" panose="02070309020205020404" pitchFamily="49" charset="0"/>
              </a:rPr>
              <a:t>Démographie</a:t>
            </a:r>
          </a:p>
          <a:p>
            <a:pPr marL="457200" indent="-457200">
              <a:lnSpc>
                <a:spcPts val="2700"/>
              </a:lnSpc>
              <a:spcAft>
                <a:spcPts val="0"/>
              </a:spcAft>
              <a:buFontTx/>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fr-FR"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925250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6"/>
            <a:ext cx="10515600" cy="605546"/>
          </a:xfrm>
        </p:spPr>
        <p:txBody>
          <a:bodyPr>
            <a:normAutofit fontScale="90000"/>
          </a:bodyPr>
          <a:lstStyle/>
          <a:p>
            <a:r>
              <a:rPr lang="fr-FR" dirty="0" smtClean="0"/>
              <a:t>Sociologie</a:t>
            </a:r>
            <a:endParaRPr lang="fr-FR" dirty="0"/>
          </a:p>
        </p:txBody>
      </p:sp>
      <p:sp>
        <p:nvSpPr>
          <p:cNvPr id="3" name="Rectangle 2"/>
          <p:cNvSpPr/>
          <p:nvPr/>
        </p:nvSpPr>
        <p:spPr>
          <a:xfrm>
            <a:off x="450166" y="1223889"/>
            <a:ext cx="11201507" cy="5713424"/>
          </a:xfrm>
          <a:prstGeom prst="rect">
            <a:avLst/>
          </a:prstGeom>
        </p:spPr>
        <p:txBody>
          <a:bodyPr wrap="square">
            <a:spAutoFit/>
          </a:bodyPr>
          <a:lstStyle/>
          <a:p>
            <a:pPr>
              <a:lnSpc>
                <a:spcPct val="107000"/>
              </a:lnSpc>
              <a:spcAft>
                <a:spcPts val="800"/>
              </a:spcAft>
            </a:pPr>
            <a:r>
              <a:rPr lang="fr-FR" sz="2000" b="1" dirty="0" smtClean="0">
                <a:latin typeface="Arial Rounded MT Bold" panose="020F0704030504030204" pitchFamily="34" charset="0"/>
              </a:rPr>
              <a:t>Modèle </a:t>
            </a:r>
            <a:r>
              <a:rPr lang="fr-FR" sz="2000" b="1" dirty="0">
                <a:latin typeface="Arial Rounded MT Bold" panose="020F0704030504030204" pitchFamily="34" charset="0"/>
              </a:rPr>
              <a:t>d'analyse pour l'étude sociologique de l'innovation </a:t>
            </a:r>
            <a:r>
              <a:rPr lang="fr-FR" sz="2000" b="1" dirty="0" smtClean="0">
                <a:latin typeface="Arial Rounded MT Bold" panose="020F0704030504030204" pitchFamily="34" charset="0"/>
              </a:rPr>
              <a:t>pédagogique</a:t>
            </a:r>
          </a:p>
          <a:p>
            <a:pPr>
              <a:lnSpc>
                <a:spcPct val="107000"/>
              </a:lnSpc>
              <a:spcAft>
                <a:spcPts val="800"/>
              </a:spcAft>
            </a:pPr>
            <a:r>
              <a:rPr lang="fr-FR" sz="2000" dirty="0">
                <a:latin typeface="Arial Rounded MT Bold" panose="020F0704030504030204" pitchFamily="34" charset="0"/>
                <a:ea typeface="Calibri" panose="020F0502020204030204" pitchFamily="34" charset="0"/>
                <a:cs typeface="Times New Roman" panose="02020603050405020304" pitchFamily="18" charset="0"/>
              </a:rPr>
              <a:t>Yao </a:t>
            </a:r>
            <a:r>
              <a:rPr lang="fr-FR" sz="2000" dirty="0" err="1" smtClean="0">
                <a:latin typeface="Arial Rounded MT Bold" panose="020F0704030504030204" pitchFamily="34" charset="0"/>
                <a:ea typeface="Calibri" panose="020F0502020204030204" pitchFamily="34" charset="0"/>
                <a:cs typeface="Times New Roman" panose="02020603050405020304" pitchFamily="18" charset="0"/>
              </a:rPr>
              <a:t>Assogba</a:t>
            </a:r>
            <a:endParaRPr lang="fr-FR" sz="2000" dirty="0">
              <a:latin typeface="Arial Rounded MT Bold" panose="020F07040305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2400" dirty="0" smtClean="0">
                <a:latin typeface="Arial Rounded MT Bold" panose="020F0704030504030204" pitchFamily="34" charset="0"/>
                <a:ea typeface="Calibri" panose="020F0502020204030204" pitchFamily="34" charset="0"/>
                <a:cs typeface="Times New Roman" panose="02020603050405020304" pitchFamily="18" charset="0"/>
              </a:rPr>
              <a:t>— </a:t>
            </a:r>
            <a:r>
              <a:rPr lang="fr-FR" sz="2400" dirty="0">
                <a:latin typeface="Arial Rounded MT Bold" panose="020F0704030504030204" pitchFamily="34" charset="0"/>
                <a:ea typeface="Calibri" panose="020F0502020204030204" pitchFamily="34" charset="0"/>
                <a:cs typeface="Times New Roman" panose="02020603050405020304" pitchFamily="18" charset="0"/>
              </a:rPr>
              <a:t>L'article présente un modèle d'analyse pour l'étude sociologique des innovations pédagogiques en éducation. On y distingue trois parties. </a:t>
            </a:r>
            <a:endParaRPr lang="fr-FR" sz="2400" dirty="0" smtClean="0">
              <a:latin typeface="Arial Rounded MT Bold" panose="020F07040305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2400" dirty="0" smtClean="0">
                <a:latin typeface="Arial Rounded MT Bold" panose="020F0704030504030204" pitchFamily="34" charset="0"/>
                <a:ea typeface="Calibri" panose="020F0502020204030204" pitchFamily="34" charset="0"/>
                <a:cs typeface="Times New Roman" panose="02020603050405020304" pitchFamily="18" charset="0"/>
              </a:rPr>
              <a:t>La </a:t>
            </a:r>
            <a:r>
              <a:rPr lang="fr-FR" sz="2400" dirty="0">
                <a:latin typeface="Arial Rounded MT Bold" panose="020F0704030504030204" pitchFamily="34" charset="0"/>
                <a:ea typeface="Calibri" panose="020F0502020204030204" pitchFamily="34" charset="0"/>
                <a:cs typeface="Times New Roman" panose="02020603050405020304" pitchFamily="18" charset="0"/>
              </a:rPr>
              <a:t>partie I propose une problématique sociologique des innovations </a:t>
            </a:r>
            <a:r>
              <a:rPr lang="fr-FR" sz="2400" dirty="0" smtClean="0">
                <a:latin typeface="Arial Rounded MT Bold" panose="020F0704030504030204" pitchFamily="34" charset="0"/>
                <a:ea typeface="Calibri" panose="020F0502020204030204" pitchFamily="34" charset="0"/>
                <a:cs typeface="Times New Roman" panose="02020603050405020304" pitchFamily="18" charset="0"/>
              </a:rPr>
              <a:t>pédagogiques. </a:t>
            </a:r>
          </a:p>
          <a:p>
            <a:pPr>
              <a:lnSpc>
                <a:spcPct val="107000"/>
              </a:lnSpc>
              <a:spcAft>
                <a:spcPts val="800"/>
              </a:spcAft>
            </a:pPr>
            <a:r>
              <a:rPr lang="fr-FR" sz="2400" dirty="0" smtClean="0">
                <a:latin typeface="Arial Rounded MT Bold" panose="020F0704030504030204" pitchFamily="34" charset="0"/>
                <a:ea typeface="Calibri" panose="020F0502020204030204" pitchFamily="34" charset="0"/>
                <a:cs typeface="Times New Roman" panose="02020603050405020304" pitchFamily="18" charset="0"/>
              </a:rPr>
              <a:t>La </a:t>
            </a:r>
            <a:r>
              <a:rPr lang="fr-FR" sz="2400" dirty="0">
                <a:latin typeface="Arial Rounded MT Bold" panose="020F0704030504030204" pitchFamily="34" charset="0"/>
                <a:ea typeface="Calibri" panose="020F0502020204030204" pitchFamily="34" charset="0"/>
                <a:cs typeface="Times New Roman" panose="02020603050405020304" pitchFamily="18" charset="0"/>
              </a:rPr>
              <a:t>partie II présente l'élément théorique du modèle à partir d'une définition analytique des concepts-clés d'innovation pédagogique, de paradigme socio-culturel et de paradigme éducationnel. </a:t>
            </a:r>
            <a:endParaRPr lang="fr-FR" sz="2400" dirty="0" smtClean="0">
              <a:latin typeface="Arial Rounded MT Bold" panose="020F07040305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2400" dirty="0" smtClean="0">
                <a:latin typeface="Arial Rounded MT Bold" panose="020F0704030504030204" pitchFamily="34" charset="0"/>
                <a:ea typeface="Calibri" panose="020F0502020204030204" pitchFamily="34" charset="0"/>
                <a:cs typeface="Times New Roman" panose="02020603050405020304" pitchFamily="18" charset="0"/>
              </a:rPr>
              <a:t>La </a:t>
            </a:r>
            <a:r>
              <a:rPr lang="fr-FR" sz="2400" dirty="0">
                <a:latin typeface="Arial Rounded MT Bold" panose="020F0704030504030204" pitchFamily="34" charset="0"/>
                <a:ea typeface="Calibri" panose="020F0502020204030204" pitchFamily="34" charset="0"/>
                <a:cs typeface="Times New Roman" panose="02020603050405020304" pitchFamily="18" charset="0"/>
              </a:rPr>
              <a:t>partie III présente l'élément méthodologique en référence au type idéal de </a:t>
            </a:r>
            <a:r>
              <a:rPr lang="fr-FR" sz="2400" dirty="0" smtClean="0">
                <a:latin typeface="Arial Rounded MT Bold" panose="020F0704030504030204" pitchFamily="34" charset="0"/>
                <a:ea typeface="Calibri" panose="020F0502020204030204" pitchFamily="34" charset="0"/>
                <a:cs typeface="Times New Roman" panose="02020603050405020304" pitchFamily="18" charset="0"/>
              </a:rPr>
              <a:t>Weber.</a:t>
            </a:r>
          </a:p>
          <a:p>
            <a:pPr>
              <a:lnSpc>
                <a:spcPct val="107000"/>
              </a:lnSpc>
              <a:spcAft>
                <a:spcPts val="800"/>
              </a:spcAft>
            </a:pPr>
            <a:r>
              <a:rPr lang="fr-FR" sz="2400" dirty="0" smtClean="0">
                <a:latin typeface="Arial Rounded MT Bold" panose="020F0704030504030204" pitchFamily="34" charset="0"/>
                <a:ea typeface="Calibri" panose="020F0502020204030204" pitchFamily="34" charset="0"/>
                <a:cs typeface="Times New Roman" panose="02020603050405020304" pitchFamily="18" charset="0"/>
              </a:rPr>
              <a:t> </a:t>
            </a:r>
            <a:r>
              <a:rPr lang="fr-FR" sz="2400" dirty="0">
                <a:latin typeface="Arial Rounded MT Bold" panose="020F0704030504030204" pitchFamily="34" charset="0"/>
                <a:ea typeface="Calibri" panose="020F0502020204030204" pitchFamily="34" charset="0"/>
                <a:cs typeface="Times New Roman" panose="02020603050405020304" pitchFamily="18" charset="0"/>
              </a:rPr>
              <a:t>La conclusion précise l'utilité « scientifique » et la portée « politique » du modèle d'analyse.</a:t>
            </a:r>
          </a:p>
        </p:txBody>
      </p:sp>
    </p:spTree>
    <p:extLst>
      <p:ext uri="{BB962C8B-B14F-4D97-AF65-F5344CB8AC3E}">
        <p14:creationId xmlns:p14="http://schemas.microsoft.com/office/powerpoint/2010/main" val="13343097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193965"/>
            <a:ext cx="10515600" cy="1025236"/>
          </a:xfrm>
        </p:spPr>
        <p:txBody>
          <a:bodyPr>
            <a:normAutofit fontScale="90000"/>
          </a:bodyPr>
          <a:lstStyle/>
          <a:p>
            <a:r>
              <a:rPr lang="fr-FR" b="1" dirty="0" smtClean="0"/>
              <a:t>Anthropologie</a:t>
            </a:r>
            <a:br>
              <a:rPr lang="fr-FR" b="1" dirty="0" smtClean="0"/>
            </a:br>
            <a:r>
              <a:rPr lang="fr-FR" sz="2200" b="1" dirty="0"/>
              <a:t>https://www.cas-sca.ca/fr/a-propos-d-anthropologie/qu-est-ce-que-l-anthropologie</a:t>
            </a:r>
            <a:br>
              <a:rPr lang="fr-FR" sz="2200" b="1" dirty="0"/>
            </a:br>
            <a:endParaRPr lang="fr-FR" sz="2200" b="1" dirty="0"/>
          </a:p>
        </p:txBody>
      </p:sp>
      <p:sp>
        <p:nvSpPr>
          <p:cNvPr id="3" name="Rectangle 2"/>
          <p:cNvSpPr/>
          <p:nvPr/>
        </p:nvSpPr>
        <p:spPr>
          <a:xfrm>
            <a:off x="484909" y="1496292"/>
            <a:ext cx="11125200" cy="5119350"/>
          </a:xfrm>
          <a:prstGeom prst="rect">
            <a:avLst/>
          </a:prstGeom>
        </p:spPr>
        <p:txBody>
          <a:bodyPr wrap="square">
            <a:spAutoFit/>
          </a:bodyPr>
          <a:lstStyle/>
          <a:p>
            <a:pPr algn="just">
              <a:lnSpc>
                <a:spcPts val="2400"/>
              </a:lnSpc>
              <a:spcAft>
                <a:spcPts val="750"/>
              </a:spcAft>
            </a:pPr>
            <a:r>
              <a:rPr lang="fr-FR" sz="2000" dirty="0" smtClean="0">
                <a:solidFill>
                  <a:srgbClr val="333333"/>
                </a:solidFill>
                <a:effectLst/>
                <a:latin typeface="Arial Rounded MT Bold" panose="020F0704030504030204" pitchFamily="34" charset="0"/>
                <a:ea typeface="Times New Roman" panose="02020603050405020304" pitchFamily="18" charset="0"/>
                <a:cs typeface="Times New Roman" panose="02020603050405020304" pitchFamily="18" charset="0"/>
              </a:rPr>
              <a:t>L’anthropologie consiste à étudier l’humain du passé comme du présent. Le mot vient du grec </a:t>
            </a:r>
            <a:r>
              <a:rPr lang="fr-FR" sz="2000" i="1" dirty="0" err="1" smtClean="0">
                <a:solidFill>
                  <a:srgbClr val="333333"/>
                </a:solidFill>
                <a:effectLst/>
                <a:latin typeface="Arial Rounded MT Bold" panose="020F0704030504030204" pitchFamily="34" charset="0"/>
                <a:ea typeface="Times New Roman" panose="02020603050405020304" pitchFamily="18" charset="0"/>
                <a:cs typeface="Times New Roman" panose="02020603050405020304" pitchFamily="18" charset="0"/>
              </a:rPr>
              <a:t>anthropos</a:t>
            </a:r>
            <a:r>
              <a:rPr lang="fr-FR" sz="2000" dirty="0" smtClean="0">
                <a:solidFill>
                  <a:srgbClr val="333333"/>
                </a:solidFill>
                <a:effectLst/>
                <a:latin typeface="Arial Rounded MT Bold" panose="020F0704030504030204" pitchFamily="34" charset="0"/>
                <a:ea typeface="Times New Roman" panose="02020603050405020304" pitchFamily="18" charset="0"/>
                <a:cs typeface="Times New Roman" panose="02020603050405020304" pitchFamily="18" charset="0"/>
              </a:rPr>
              <a:t> (humain) et </a:t>
            </a:r>
            <a:r>
              <a:rPr lang="fr-FR" sz="2000" i="1" dirty="0" err="1" smtClean="0">
                <a:solidFill>
                  <a:srgbClr val="333333"/>
                </a:solidFill>
                <a:effectLst/>
                <a:latin typeface="Arial Rounded MT Bold" panose="020F0704030504030204" pitchFamily="34" charset="0"/>
                <a:ea typeface="Times New Roman" panose="02020603050405020304" pitchFamily="18" charset="0"/>
                <a:cs typeface="Times New Roman" panose="02020603050405020304" pitchFamily="18" charset="0"/>
              </a:rPr>
              <a:t>logia</a:t>
            </a:r>
            <a:r>
              <a:rPr lang="fr-FR" sz="2000" dirty="0" smtClean="0">
                <a:solidFill>
                  <a:srgbClr val="333333"/>
                </a:solidFill>
                <a:effectLst/>
                <a:latin typeface="Arial Rounded MT Bold" panose="020F0704030504030204" pitchFamily="34" charset="0"/>
                <a:ea typeface="Times New Roman" panose="02020603050405020304" pitchFamily="18" charset="0"/>
                <a:cs typeface="Times New Roman" panose="02020603050405020304" pitchFamily="18" charset="0"/>
              </a:rPr>
              <a:t> (étude). L’anthropologue étudie autant l’humain que ses espèces voisines, comme les lémuriens, les singes et autres primates. L’anthropologie se subdivise en plusieurs spécialités et sous-disciplines :</a:t>
            </a:r>
            <a:endParaRPr lang="fr-FR" sz="2000" dirty="0" smtClean="0">
              <a:effectLst/>
              <a:latin typeface="Arial Rounded MT Bold" panose="020F0704030504030204" pitchFamily="34" charset="0"/>
              <a:ea typeface="Calibri" panose="020F0502020204030204" pitchFamily="34" charset="0"/>
              <a:cs typeface="Times New Roman" panose="02020603050405020304" pitchFamily="18" charset="0"/>
            </a:endParaRPr>
          </a:p>
          <a:p>
            <a:pPr marL="342900" lvl="0" indent="-342900" algn="just">
              <a:lnSpc>
                <a:spcPts val="2400"/>
              </a:lnSpc>
              <a:spcAft>
                <a:spcPts val="800"/>
              </a:spcAft>
              <a:buSzPts val="1000"/>
              <a:buFont typeface="Symbol" panose="05050102010706020507" pitchFamily="18" charset="2"/>
              <a:buChar char=""/>
              <a:tabLst>
                <a:tab pos="457200" algn="l"/>
              </a:tabLst>
            </a:pPr>
            <a:r>
              <a:rPr lang="fr-FR" sz="2000" dirty="0" smtClean="0">
                <a:solidFill>
                  <a:srgbClr val="333333"/>
                </a:solidFill>
                <a:effectLst/>
                <a:latin typeface="Arial Rounded MT Bold" panose="020F0704030504030204" pitchFamily="34" charset="0"/>
                <a:ea typeface="Times New Roman" panose="02020603050405020304" pitchFamily="18" charset="0"/>
                <a:cs typeface="Times New Roman" panose="02020603050405020304" pitchFamily="18" charset="0"/>
              </a:rPr>
              <a:t>L’anthropologie sociale et culturelle : l’étude des cultures et sociétés des quatre coins du monde;</a:t>
            </a:r>
            <a:endParaRPr lang="fr-FR" sz="2000" dirty="0" smtClean="0">
              <a:effectLst/>
              <a:latin typeface="Arial Rounded MT Bold" panose="020F0704030504030204" pitchFamily="34" charset="0"/>
              <a:ea typeface="Calibri" panose="020F0502020204030204" pitchFamily="34" charset="0"/>
              <a:cs typeface="Times New Roman" panose="02020603050405020304" pitchFamily="18" charset="0"/>
            </a:endParaRPr>
          </a:p>
          <a:p>
            <a:pPr marL="742950" lvl="1" indent="-285750" algn="just">
              <a:lnSpc>
                <a:spcPts val="2400"/>
              </a:lnSpc>
              <a:spcAft>
                <a:spcPts val="800"/>
              </a:spcAft>
              <a:buSzPts val="1000"/>
              <a:buFont typeface="Courier New" panose="02070309020205020404" pitchFamily="49" charset="0"/>
              <a:buChar char="o"/>
              <a:tabLst>
                <a:tab pos="914400" algn="l"/>
              </a:tabLst>
            </a:pPr>
            <a:r>
              <a:rPr lang="fr-FR" sz="2000" dirty="0" smtClean="0">
                <a:solidFill>
                  <a:srgbClr val="333333"/>
                </a:solidFill>
                <a:effectLst/>
                <a:latin typeface="Arial Rounded MT Bold" panose="020F0704030504030204" pitchFamily="34" charset="0"/>
                <a:ea typeface="Times New Roman" panose="02020603050405020304" pitchFamily="18" charset="0"/>
                <a:cs typeface="Times New Roman" panose="02020603050405020304" pitchFamily="18" charset="0"/>
              </a:rPr>
              <a:t>L’ethnographie et l’ethnologie</a:t>
            </a:r>
          </a:p>
          <a:p>
            <a:pPr marL="742950" lvl="1" indent="-285750" algn="just">
              <a:lnSpc>
                <a:spcPts val="2400"/>
              </a:lnSpc>
              <a:spcAft>
                <a:spcPts val="800"/>
              </a:spcAft>
              <a:buSzPts val="1000"/>
              <a:buFont typeface="Courier New" panose="02070309020205020404" pitchFamily="49" charset="0"/>
              <a:buChar char="o"/>
              <a:tabLst>
                <a:tab pos="914400" algn="l"/>
              </a:tabLst>
            </a:pPr>
            <a:r>
              <a:rPr lang="fr-FR" sz="2000" dirty="0" smtClean="0">
                <a:solidFill>
                  <a:srgbClr val="333333"/>
                </a:solidFill>
                <a:effectLst/>
                <a:latin typeface="Arial Rounded MT Bold" panose="020F0704030504030204" pitchFamily="34" charset="0"/>
                <a:ea typeface="Times New Roman" panose="02020603050405020304" pitchFamily="18" charset="0"/>
                <a:cs typeface="Times New Roman" panose="02020603050405020304" pitchFamily="18" charset="0"/>
              </a:rPr>
              <a:t>L’archéologie;</a:t>
            </a:r>
            <a:endParaRPr lang="fr-FR" sz="2000" dirty="0" smtClean="0">
              <a:effectLst/>
              <a:latin typeface="Arial Rounded MT Bold" panose="020F0704030504030204" pitchFamily="34" charset="0"/>
              <a:ea typeface="Calibri" panose="020F0502020204030204" pitchFamily="34" charset="0"/>
              <a:cs typeface="Times New Roman" panose="02020603050405020304" pitchFamily="18" charset="0"/>
            </a:endParaRPr>
          </a:p>
          <a:p>
            <a:pPr marL="342900" lvl="0" indent="-342900" algn="just">
              <a:lnSpc>
                <a:spcPts val="2400"/>
              </a:lnSpc>
              <a:spcAft>
                <a:spcPts val="800"/>
              </a:spcAft>
              <a:buSzPts val="1000"/>
              <a:buFont typeface="Symbol" panose="05050102010706020507" pitchFamily="18" charset="2"/>
              <a:buChar char=""/>
              <a:tabLst>
                <a:tab pos="457200" algn="l"/>
              </a:tabLst>
            </a:pPr>
            <a:r>
              <a:rPr lang="fr-FR" sz="2000" dirty="0" smtClean="0">
                <a:solidFill>
                  <a:srgbClr val="333333"/>
                </a:solidFill>
                <a:effectLst/>
                <a:latin typeface="Arial Rounded MT Bold" panose="020F0704030504030204" pitchFamily="34" charset="0"/>
                <a:ea typeface="Times New Roman" panose="02020603050405020304" pitchFamily="18" charset="0"/>
                <a:cs typeface="Times New Roman" panose="02020603050405020304" pitchFamily="18" charset="0"/>
              </a:rPr>
              <a:t>L’anthropologie physique et biologique</a:t>
            </a:r>
            <a:endParaRPr lang="fr-FR" sz="2000" dirty="0" smtClean="0">
              <a:effectLst/>
              <a:latin typeface="Arial Rounded MT Bold" panose="020F0704030504030204" pitchFamily="34" charset="0"/>
              <a:ea typeface="Calibri" panose="020F0502020204030204" pitchFamily="34" charset="0"/>
              <a:cs typeface="Times New Roman" panose="02020603050405020304" pitchFamily="18" charset="0"/>
            </a:endParaRPr>
          </a:p>
          <a:p>
            <a:pPr marL="742950" lvl="1" indent="-285750" algn="just">
              <a:lnSpc>
                <a:spcPts val="2400"/>
              </a:lnSpc>
              <a:spcAft>
                <a:spcPts val="800"/>
              </a:spcAft>
              <a:buSzPts val="1000"/>
              <a:buFont typeface="Courier New" panose="02070309020205020404" pitchFamily="49" charset="0"/>
              <a:buChar char="o"/>
              <a:tabLst>
                <a:tab pos="914400" algn="l"/>
              </a:tabLst>
            </a:pPr>
            <a:r>
              <a:rPr lang="fr-FR" sz="2000" dirty="0" smtClean="0">
                <a:solidFill>
                  <a:srgbClr val="333333"/>
                </a:solidFill>
                <a:effectLst/>
                <a:latin typeface="Arial Rounded MT Bold" panose="020F0704030504030204" pitchFamily="34" charset="0"/>
                <a:ea typeface="Times New Roman" panose="02020603050405020304" pitchFamily="18" charset="0"/>
                <a:cs typeface="Times New Roman" panose="02020603050405020304" pitchFamily="18" charset="0"/>
              </a:rPr>
              <a:t>L’anthropologie judiciaire</a:t>
            </a:r>
            <a:endParaRPr lang="fr-FR" sz="2000" dirty="0" smtClean="0">
              <a:effectLst/>
              <a:latin typeface="Arial Rounded MT Bold" panose="020F0704030504030204" pitchFamily="34" charset="0"/>
              <a:ea typeface="Calibri" panose="020F0502020204030204" pitchFamily="34" charset="0"/>
              <a:cs typeface="Times New Roman" panose="02020603050405020304" pitchFamily="18" charset="0"/>
            </a:endParaRPr>
          </a:p>
          <a:p>
            <a:pPr marL="342900" lvl="0" indent="-342900" algn="just">
              <a:lnSpc>
                <a:spcPts val="2400"/>
              </a:lnSpc>
              <a:spcAft>
                <a:spcPts val="800"/>
              </a:spcAft>
              <a:buSzPts val="1000"/>
              <a:buFont typeface="Symbol" panose="05050102010706020507" pitchFamily="18" charset="2"/>
              <a:buChar char=""/>
              <a:tabLst>
                <a:tab pos="457200" algn="l"/>
              </a:tabLst>
            </a:pPr>
            <a:r>
              <a:rPr lang="fr-FR" sz="2000" dirty="0" smtClean="0">
                <a:solidFill>
                  <a:srgbClr val="333333"/>
                </a:solidFill>
                <a:effectLst/>
                <a:latin typeface="Arial Rounded MT Bold" panose="020F0704030504030204" pitchFamily="34" charset="0"/>
                <a:ea typeface="Times New Roman" panose="02020603050405020304" pitchFamily="18" charset="0"/>
                <a:cs typeface="Times New Roman" panose="02020603050405020304" pitchFamily="18" charset="0"/>
              </a:rPr>
              <a:t>La linguistique : l’étude du langage humain à l’aide de méthodes pour enregistrer et analyser les langues parlées dans le monde ainsi que le langage au quotidien;</a:t>
            </a:r>
            <a:endParaRPr lang="fr-FR" sz="2000" dirty="0" smtClean="0">
              <a:effectLst/>
              <a:latin typeface="Arial Rounded MT Bold" panose="020F0704030504030204" pitchFamily="34" charset="0"/>
              <a:ea typeface="Calibri" panose="020F0502020204030204" pitchFamily="34" charset="0"/>
              <a:cs typeface="Times New Roman" panose="02020603050405020304" pitchFamily="18" charset="0"/>
            </a:endParaRPr>
          </a:p>
          <a:p>
            <a:pPr marL="342900" lvl="0" indent="-342900" algn="just">
              <a:lnSpc>
                <a:spcPts val="2400"/>
              </a:lnSpc>
              <a:spcAft>
                <a:spcPts val="800"/>
              </a:spcAft>
              <a:buSzPts val="1000"/>
              <a:buFont typeface="Symbol" panose="05050102010706020507" pitchFamily="18" charset="2"/>
              <a:buChar char=""/>
              <a:tabLst>
                <a:tab pos="457200" algn="l"/>
              </a:tabLst>
            </a:pPr>
            <a:r>
              <a:rPr lang="fr-FR" sz="2000" dirty="0" smtClean="0">
                <a:solidFill>
                  <a:srgbClr val="333333"/>
                </a:solidFill>
                <a:effectLst/>
                <a:latin typeface="Arial Rounded MT Bold" panose="020F0704030504030204" pitchFamily="34" charset="0"/>
                <a:ea typeface="Times New Roman" panose="02020603050405020304" pitchFamily="18" charset="0"/>
                <a:cs typeface="Times New Roman" panose="02020603050405020304" pitchFamily="18" charset="0"/>
              </a:rPr>
              <a:t>L’anthropologie appliquée : présente dans de nombreuses tâches des secteurs public et privé. </a:t>
            </a:r>
            <a:endParaRPr lang="fr-FR" sz="2000" dirty="0">
              <a:effectLst/>
              <a:latin typeface="Arial Rounded MT Bold" panose="020F07040305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793865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69144" y="196949"/>
            <a:ext cx="10200249" cy="815925"/>
          </a:xfrm>
        </p:spPr>
        <p:txBody>
          <a:bodyPr>
            <a:normAutofit fontScale="90000"/>
          </a:bodyPr>
          <a:lstStyle/>
          <a:p>
            <a:pPr algn="ctr"/>
            <a:r>
              <a:rPr lang="fr-FR" b="1" dirty="0" err="1"/>
              <a:t>Amartya</a:t>
            </a:r>
            <a:r>
              <a:rPr lang="fr-FR" b="1" dirty="0"/>
              <a:t> Sen</a:t>
            </a:r>
            <a:br>
              <a:rPr lang="fr-FR" b="1" dirty="0"/>
            </a:br>
            <a:endParaRPr lang="fr-FR" b="1" dirty="0"/>
          </a:p>
        </p:txBody>
      </p:sp>
      <p:sp>
        <p:nvSpPr>
          <p:cNvPr id="3" name="Rectangle 2"/>
          <p:cNvSpPr/>
          <p:nvPr/>
        </p:nvSpPr>
        <p:spPr>
          <a:xfrm>
            <a:off x="281353" y="1252026"/>
            <a:ext cx="11535509" cy="7983339"/>
          </a:xfrm>
          <a:prstGeom prst="rect">
            <a:avLst/>
          </a:prstGeom>
        </p:spPr>
        <p:txBody>
          <a:bodyPr wrap="square">
            <a:spAutoFit/>
          </a:bodyPr>
          <a:lstStyle/>
          <a:p>
            <a:pPr>
              <a:lnSpc>
                <a:spcPct val="107000"/>
              </a:lnSpc>
              <a:spcAft>
                <a:spcPts val="800"/>
              </a:spcAft>
            </a:pPr>
            <a:r>
              <a:rPr lang="fr-FR" sz="2000" dirty="0">
                <a:solidFill>
                  <a:srgbClr val="3A3A3A"/>
                </a:solidFill>
                <a:latin typeface="Arial Rounded MT Bold" panose="020F0704030504030204" pitchFamily="34" charset="0"/>
                <a:ea typeface="Times New Roman" panose="02020603050405020304" pitchFamily="18" charset="0"/>
                <a:cs typeface="Times New Roman" panose="02020603050405020304" pitchFamily="18" charset="0"/>
              </a:rPr>
              <a:t>Né en 1933, </a:t>
            </a:r>
            <a:r>
              <a:rPr lang="fr-FR" sz="2000" dirty="0" err="1">
                <a:solidFill>
                  <a:srgbClr val="3A3A3A"/>
                </a:solidFill>
                <a:latin typeface="Arial Rounded MT Bold" panose="020F0704030504030204" pitchFamily="34" charset="0"/>
                <a:ea typeface="Times New Roman" panose="02020603050405020304" pitchFamily="18" charset="0"/>
                <a:cs typeface="Times New Roman" panose="02020603050405020304" pitchFamily="18" charset="0"/>
              </a:rPr>
              <a:t>Amartya</a:t>
            </a:r>
            <a:r>
              <a:rPr lang="fr-FR" sz="2000" dirty="0">
                <a:solidFill>
                  <a:srgbClr val="3A3A3A"/>
                </a:solidFill>
                <a:latin typeface="Arial Rounded MT Bold" panose="020F0704030504030204" pitchFamily="34" charset="0"/>
                <a:ea typeface="Times New Roman" panose="02020603050405020304" pitchFamily="18" charset="0"/>
                <a:cs typeface="Times New Roman" panose="02020603050405020304" pitchFamily="18" charset="0"/>
              </a:rPr>
              <a:t> Sen est un économiste et philosophe indien. Spécialiste des problématiques de la pauvreté et du développement, il a reçu le prix Nobel d’Economie 1998 pour « sa contribution à l’économie du bien-être ». Il enseigne actuellement à Harvard</a:t>
            </a:r>
            <a:r>
              <a:rPr lang="fr-FR" sz="2000" dirty="0" smtClean="0">
                <a:solidFill>
                  <a:srgbClr val="3A3A3A"/>
                </a:solidFill>
                <a:latin typeface="Arial Rounded MT Bold" panose="020F0704030504030204" pitchFamily="34" charset="0"/>
                <a:ea typeface="Times New Roman" panose="02020603050405020304" pitchFamily="18" charset="0"/>
                <a:cs typeface="Times New Roman" panose="02020603050405020304" pitchFamily="18" charset="0"/>
              </a:rPr>
              <a:t>.</a:t>
            </a:r>
          </a:p>
          <a:p>
            <a:pPr>
              <a:lnSpc>
                <a:spcPct val="107000"/>
              </a:lnSpc>
              <a:spcAft>
                <a:spcPts val="800"/>
              </a:spcAft>
            </a:pPr>
            <a:r>
              <a:rPr lang="fr-FR" sz="2000" dirty="0" smtClean="0">
                <a:latin typeface="Arial Rounded MT Bold" panose="020F0704030504030204" pitchFamily="34" charset="0"/>
              </a:rPr>
              <a:t>- La </a:t>
            </a:r>
            <a:r>
              <a:rPr lang="fr-FR" sz="2000" dirty="0">
                <a:latin typeface="Arial Rounded MT Bold" panose="020F0704030504030204" pitchFamily="34" charset="0"/>
              </a:rPr>
              <a:t>théorie du choix </a:t>
            </a:r>
            <a:r>
              <a:rPr lang="fr-FR" sz="2000" dirty="0" smtClean="0">
                <a:latin typeface="Arial Rounded MT Bold" panose="020F0704030504030204" pitchFamily="34" charset="0"/>
              </a:rPr>
              <a:t>social</a:t>
            </a:r>
          </a:p>
          <a:p>
            <a:pPr>
              <a:lnSpc>
                <a:spcPct val="107000"/>
              </a:lnSpc>
              <a:spcAft>
                <a:spcPts val="800"/>
              </a:spcAft>
            </a:pPr>
            <a:r>
              <a:rPr lang="fr-FR" sz="2000" dirty="0" smtClean="0">
                <a:latin typeface="Arial Rounded MT Bold" panose="020F0704030504030204" pitchFamily="34" charset="0"/>
              </a:rPr>
              <a:t>- La </a:t>
            </a:r>
            <a:r>
              <a:rPr lang="fr-FR" sz="2000" dirty="0">
                <a:latin typeface="Arial Rounded MT Bold" panose="020F0704030504030204" pitchFamily="34" charset="0"/>
              </a:rPr>
              <a:t>théorie des « capabilités </a:t>
            </a:r>
            <a:r>
              <a:rPr lang="fr-FR" sz="2000" dirty="0" smtClean="0">
                <a:latin typeface="Arial Rounded MT Bold" panose="020F0704030504030204" pitchFamily="34" charset="0"/>
              </a:rPr>
              <a:t>»</a:t>
            </a:r>
          </a:p>
          <a:p>
            <a:pPr>
              <a:lnSpc>
                <a:spcPct val="107000"/>
              </a:lnSpc>
              <a:spcAft>
                <a:spcPts val="800"/>
              </a:spcAft>
            </a:pPr>
            <a:r>
              <a:rPr lang="fr-FR" sz="2000" dirty="0" smtClean="0">
                <a:latin typeface="Arial Rounded MT Bold" panose="020F0704030504030204" pitchFamily="34" charset="0"/>
              </a:rPr>
              <a:t>- L’indice </a:t>
            </a:r>
            <a:r>
              <a:rPr lang="fr-FR" sz="2000" dirty="0">
                <a:latin typeface="Arial Rounded MT Bold" panose="020F0704030504030204" pitchFamily="34" charset="0"/>
              </a:rPr>
              <a:t>de développement humain (IDH</a:t>
            </a:r>
            <a:r>
              <a:rPr lang="fr-FR" sz="2000" dirty="0" smtClean="0">
                <a:latin typeface="Arial Rounded MT Bold" panose="020F0704030504030204" pitchFamily="34" charset="0"/>
              </a:rPr>
              <a:t>)</a:t>
            </a:r>
          </a:p>
          <a:p>
            <a:pPr>
              <a:lnSpc>
                <a:spcPct val="107000"/>
              </a:lnSpc>
              <a:spcAft>
                <a:spcPts val="800"/>
              </a:spcAft>
            </a:pPr>
            <a:r>
              <a:rPr lang="fr-FR" sz="2000" dirty="0" smtClean="0">
                <a:latin typeface="Arial Rounded MT Bold" panose="020F0704030504030204" pitchFamily="34" charset="0"/>
              </a:rPr>
              <a:t>- Pauvreté </a:t>
            </a:r>
            <a:r>
              <a:rPr lang="fr-FR" sz="2000" dirty="0">
                <a:latin typeface="Arial Rounded MT Bold" panose="020F0704030504030204" pitchFamily="34" charset="0"/>
              </a:rPr>
              <a:t>et </a:t>
            </a:r>
            <a:r>
              <a:rPr lang="fr-FR" sz="2000" dirty="0" smtClean="0">
                <a:latin typeface="Arial Rounded MT Bold" panose="020F0704030504030204" pitchFamily="34" charset="0"/>
              </a:rPr>
              <a:t>famines</a:t>
            </a:r>
          </a:p>
          <a:p>
            <a:pPr marL="342900" indent="-342900">
              <a:lnSpc>
                <a:spcPct val="107000"/>
              </a:lnSpc>
              <a:spcAft>
                <a:spcPts val="800"/>
              </a:spcAft>
              <a:buFontTx/>
              <a:buChar char="-"/>
            </a:pPr>
            <a:endParaRPr lang="fr-FR" sz="2000" dirty="0" smtClean="0">
              <a:latin typeface="Arial Rounded MT Bold" panose="020F0704030504030204" pitchFamily="34" charset="0"/>
            </a:endParaRPr>
          </a:p>
          <a:p>
            <a:pPr>
              <a:lnSpc>
                <a:spcPct val="107000"/>
              </a:lnSpc>
              <a:spcAft>
                <a:spcPts val="800"/>
              </a:spcAft>
            </a:pPr>
            <a:r>
              <a:rPr lang="fr-FR" sz="2000" dirty="0" err="1">
                <a:latin typeface="Arial Rounded MT Bold" panose="020F0704030504030204" pitchFamily="34" charset="0"/>
              </a:rPr>
              <a:t>Amartya</a:t>
            </a:r>
            <a:r>
              <a:rPr lang="fr-FR" sz="2000" dirty="0">
                <a:latin typeface="Arial Rounded MT Bold" panose="020F0704030504030204" pitchFamily="34" charset="0"/>
              </a:rPr>
              <a:t> Sen est un des rares économistes à appréhender sa discipline avec à la fois le formalisme mathématique et le recul philosophique. Auteur très prolifique, il a bouleversé le champ du développement en enrichissant les critères de définition de la pauvreté habituellement retenus par les institutions internationales opérant dans ce domaine.</a:t>
            </a:r>
          </a:p>
          <a:p>
            <a:pPr marL="342900" indent="-342900">
              <a:lnSpc>
                <a:spcPct val="107000"/>
              </a:lnSpc>
              <a:spcAft>
                <a:spcPts val="800"/>
              </a:spcAft>
              <a:buFontTx/>
              <a:buChar char="-"/>
            </a:pPr>
            <a:endParaRPr lang="fr-FR" sz="2000" dirty="0" smtClean="0">
              <a:latin typeface="Arial Rounded MT Bold" panose="020F0704030504030204" pitchFamily="34" charset="0"/>
            </a:endParaRPr>
          </a:p>
          <a:p>
            <a:pPr marL="342900" indent="-342900">
              <a:lnSpc>
                <a:spcPct val="107000"/>
              </a:lnSpc>
              <a:spcAft>
                <a:spcPts val="800"/>
              </a:spcAft>
              <a:buFontTx/>
              <a:buChar char="-"/>
            </a:pPr>
            <a:endParaRPr lang="fr-FR" sz="2000" dirty="0" smtClean="0">
              <a:latin typeface="Arial Rounded MT Bold" panose="020F0704030504030204" pitchFamily="34" charset="0"/>
            </a:endParaRPr>
          </a:p>
          <a:p>
            <a:pPr marL="342900" indent="-342900">
              <a:lnSpc>
                <a:spcPct val="107000"/>
              </a:lnSpc>
              <a:spcAft>
                <a:spcPts val="800"/>
              </a:spcAft>
              <a:buFontTx/>
              <a:buChar char="-"/>
            </a:pPr>
            <a:endParaRPr lang="fr-FR" sz="2000" dirty="0">
              <a:latin typeface="Arial Rounded MT Bold" panose="020F0704030504030204" pitchFamily="34" charset="0"/>
            </a:endParaRPr>
          </a:p>
          <a:p>
            <a:pPr marL="342900" indent="-342900">
              <a:lnSpc>
                <a:spcPct val="107000"/>
              </a:lnSpc>
              <a:spcAft>
                <a:spcPts val="800"/>
              </a:spcAft>
              <a:buFontTx/>
              <a:buChar char="-"/>
            </a:pPr>
            <a:endParaRPr lang="fr-FR" sz="2000" dirty="0">
              <a:latin typeface="Arial Rounded MT Bold" panose="020F0704030504030204" pitchFamily="34" charset="0"/>
            </a:endParaRPr>
          </a:p>
          <a:p>
            <a:pPr>
              <a:lnSpc>
                <a:spcPct val="107000"/>
              </a:lnSpc>
              <a:spcAft>
                <a:spcPts val="800"/>
              </a:spcAft>
            </a:pPr>
            <a:endParaRPr lang="fr-FR" sz="2000" dirty="0">
              <a:latin typeface="Arial Rounded MT Bold" panose="020F0704030504030204" pitchFamily="34" charset="0"/>
            </a:endParaRPr>
          </a:p>
          <a:p>
            <a:pPr>
              <a:lnSpc>
                <a:spcPct val="107000"/>
              </a:lnSpc>
              <a:spcAft>
                <a:spcPts val="800"/>
              </a:spcAft>
            </a:pPr>
            <a:endParaRPr lang="fr-FR" sz="2000" dirty="0">
              <a:latin typeface="Arial Rounded MT Bold" panose="020F0704030504030204" pitchFamily="34" charset="0"/>
            </a:endParaRPr>
          </a:p>
          <a:p>
            <a:pPr>
              <a:lnSpc>
                <a:spcPct val="107000"/>
              </a:lnSpc>
              <a:spcAft>
                <a:spcPts val="800"/>
              </a:spcAft>
            </a:pPr>
            <a:endParaRPr lang="fr-FR" sz="1600" dirty="0">
              <a:solidFill>
                <a:srgbClr val="3A3A3A"/>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458002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34291" y="983673"/>
            <a:ext cx="10307782" cy="6576800"/>
          </a:xfrm>
          <a:prstGeom prst="rect">
            <a:avLst/>
          </a:prstGeom>
        </p:spPr>
        <p:txBody>
          <a:bodyPr wrap="square">
            <a:spAutoFit/>
          </a:bodyPr>
          <a:lstStyle/>
          <a:p>
            <a:pPr algn="ctr">
              <a:lnSpc>
                <a:spcPts val="27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r-FR" sz="2800" dirty="0" smtClean="0">
                <a:solidFill>
                  <a:srgbClr val="202124"/>
                </a:solidFill>
                <a:effectLst/>
                <a:latin typeface="inherit"/>
                <a:ea typeface="Times New Roman" panose="02020603050405020304" pitchFamily="18" charset="0"/>
                <a:cs typeface="Courier New" panose="02070309020205020404" pitchFamily="49" charset="0"/>
              </a:rPr>
              <a:t>- La démographie.</a:t>
            </a:r>
            <a:endParaRPr lang="fr-FR"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ctr" fontAlgn="base">
              <a:lnSpc>
                <a:spcPct val="107000"/>
              </a:lnSpc>
              <a:spcBef>
                <a:spcPts val="1200"/>
              </a:spcBef>
              <a:spcAft>
                <a:spcPts val="0"/>
              </a:spcAft>
            </a:pPr>
            <a:r>
              <a:rPr lang="fr-FR" b="1" u="sng" kern="0" dirty="0">
                <a:solidFill>
                  <a:srgbClr val="000000"/>
                </a:solidFill>
                <a:latin typeface="Arial" panose="020B0604020202020204" pitchFamily="34" charset="0"/>
                <a:ea typeface="Times New Roman" panose="02020603050405020304" pitchFamily="18" charset="0"/>
                <a:cs typeface="Times New Roman" panose="02020603050405020304" pitchFamily="18" charset="0"/>
                <a:hlinkClick r:id="rId2"/>
              </a:rPr>
              <a:t>https://moneystore.be/2017/reflexions-economiques/economistes-clbres-quelles-thories-thomas-malthus consulté le </a:t>
            </a:r>
            <a:r>
              <a:rPr lang="fr-FR" b="1" u="sng" kern="0"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hlinkClick r:id="rId2"/>
              </a:rPr>
              <a:t>19-12-2022</a:t>
            </a:r>
            <a:endParaRPr lang="fr-FR" b="1" u="sng" kern="0"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endParaRPr>
          </a:p>
          <a:p>
            <a:pPr fontAlgn="base">
              <a:lnSpc>
                <a:spcPct val="107000"/>
              </a:lnSpc>
              <a:spcBef>
                <a:spcPts val="1200"/>
              </a:spcBef>
              <a:spcAft>
                <a:spcPts val="0"/>
              </a:spcAft>
            </a:pPr>
            <a:endParaRPr lang="fr-FR" b="1" u="sng" kern="0" dirty="0">
              <a:solidFill>
                <a:srgbClr val="000000"/>
              </a:solidFill>
              <a:latin typeface="Arial" panose="020B0604020202020204" pitchFamily="34" charset="0"/>
              <a:ea typeface="Times New Roman" panose="02020603050405020304" pitchFamily="18" charset="0"/>
              <a:cs typeface="Times New Roman" panose="02020603050405020304" pitchFamily="18" charset="0"/>
            </a:endParaRPr>
          </a:p>
          <a:p>
            <a:pPr fontAlgn="base">
              <a:lnSpc>
                <a:spcPct val="107000"/>
              </a:lnSpc>
              <a:spcBef>
                <a:spcPts val="1200"/>
              </a:spcBef>
              <a:spcAft>
                <a:spcPts val="0"/>
              </a:spcAft>
            </a:pPr>
            <a:endParaRPr lang="fr-FR" b="1" u="sng" kern="0"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endParaRPr>
          </a:p>
          <a:p>
            <a:pPr fontAlgn="base">
              <a:lnSpc>
                <a:spcPct val="107000"/>
              </a:lnSpc>
              <a:spcBef>
                <a:spcPts val="1200"/>
              </a:spcBef>
              <a:spcAft>
                <a:spcPts val="0"/>
              </a:spcAft>
            </a:pPr>
            <a:endParaRPr lang="fr-FR" b="1" u="sng" kern="0" dirty="0">
              <a:solidFill>
                <a:srgbClr val="000000"/>
              </a:solidFill>
              <a:latin typeface="Arial" panose="020B0604020202020204" pitchFamily="34" charset="0"/>
              <a:ea typeface="Times New Roman" panose="02020603050405020304" pitchFamily="18" charset="0"/>
              <a:cs typeface="Times New Roman" panose="02020603050405020304" pitchFamily="18" charset="0"/>
            </a:endParaRPr>
          </a:p>
          <a:p>
            <a:pPr fontAlgn="base">
              <a:lnSpc>
                <a:spcPct val="107000"/>
              </a:lnSpc>
              <a:spcBef>
                <a:spcPts val="1200"/>
              </a:spcBef>
              <a:spcAft>
                <a:spcPts val="0"/>
              </a:spcAft>
            </a:pPr>
            <a:endParaRPr lang="fr-FR" b="1" u="sng" kern="0"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endParaRPr>
          </a:p>
          <a:p>
            <a:pPr fontAlgn="base">
              <a:lnSpc>
                <a:spcPct val="107000"/>
              </a:lnSpc>
              <a:spcBef>
                <a:spcPts val="1200"/>
              </a:spcBef>
              <a:spcAft>
                <a:spcPts val="0"/>
              </a:spcAft>
            </a:pPr>
            <a:endParaRPr lang="fr-FR" b="1" u="sng" kern="0" dirty="0">
              <a:solidFill>
                <a:srgbClr val="000000"/>
              </a:solidFill>
              <a:latin typeface="Arial" panose="020B0604020202020204" pitchFamily="34" charset="0"/>
              <a:ea typeface="Times New Roman" panose="02020603050405020304" pitchFamily="18" charset="0"/>
              <a:cs typeface="Times New Roman" panose="02020603050405020304" pitchFamily="18" charset="0"/>
            </a:endParaRPr>
          </a:p>
          <a:p>
            <a:pPr fontAlgn="base">
              <a:lnSpc>
                <a:spcPct val="107000"/>
              </a:lnSpc>
              <a:spcBef>
                <a:spcPts val="1200"/>
              </a:spcBef>
              <a:spcAft>
                <a:spcPts val="0"/>
              </a:spcAft>
            </a:pPr>
            <a:endParaRPr lang="fr-FR" b="1" u="sng" kern="0"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endParaRPr>
          </a:p>
          <a:p>
            <a:pPr fontAlgn="base">
              <a:lnSpc>
                <a:spcPct val="107000"/>
              </a:lnSpc>
              <a:spcBef>
                <a:spcPts val="1200"/>
              </a:spcBef>
              <a:spcAft>
                <a:spcPts val="0"/>
              </a:spcAft>
            </a:pPr>
            <a:endParaRPr lang="fr-FR" b="1" u="sng" kern="0"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endParaRPr>
          </a:p>
          <a:p>
            <a:pPr fontAlgn="base">
              <a:lnSpc>
                <a:spcPct val="107000"/>
              </a:lnSpc>
              <a:spcBef>
                <a:spcPts val="1200"/>
              </a:spcBef>
            </a:pPr>
            <a:r>
              <a:rPr lang="fr-FR" b="1" dirty="0">
                <a:latin typeface="Arial Rounded MT Bold" panose="020F0704030504030204" pitchFamily="34" charset="0"/>
              </a:rPr>
              <a:t>Thomas Malthus est né en 1766 et était pasteur anglican. Il a été confronté à la misère et à la détresse des pauvres dans la commune dont il avait la charge. Son premier livre est intitulé « </a:t>
            </a:r>
            <a:r>
              <a:rPr lang="fr-FR" b="1" i="1" dirty="0">
                <a:latin typeface="Arial Rounded MT Bold" panose="020F0704030504030204" pitchFamily="34" charset="0"/>
              </a:rPr>
              <a:t>La crise</a:t>
            </a:r>
            <a:r>
              <a:rPr lang="fr-FR" b="1" dirty="0">
                <a:latin typeface="Arial Rounded MT Bold" panose="020F0704030504030204" pitchFamily="34" charset="0"/>
              </a:rPr>
              <a:t> </a:t>
            </a:r>
            <a:r>
              <a:rPr lang="fr-FR" b="1" dirty="0" smtClean="0">
                <a:latin typeface="Arial Rounded MT Bold" panose="020F0704030504030204" pitchFamily="34" charset="0"/>
              </a:rPr>
              <a:t>» </a:t>
            </a:r>
            <a:r>
              <a:rPr lang="fr-FR" b="1" dirty="0">
                <a:latin typeface="Arial Rounded MT Bold" panose="020F0704030504030204" pitchFamily="34" charset="0"/>
              </a:rPr>
              <a:t> : l’occasion d’une mise en perspective qui nous démontre à quel point cette notion de crise ne date pas d’hier</a:t>
            </a:r>
            <a:r>
              <a:rPr lang="fr-FR" b="1" dirty="0" smtClean="0">
                <a:latin typeface="Arial Rounded MT Bold" panose="020F0704030504030204" pitchFamily="34" charset="0"/>
              </a:rPr>
              <a:t>.</a:t>
            </a:r>
          </a:p>
          <a:p>
            <a:pPr fontAlgn="base">
              <a:lnSpc>
                <a:spcPct val="107000"/>
              </a:lnSpc>
              <a:spcBef>
                <a:spcPts val="1200"/>
              </a:spcBef>
            </a:pPr>
            <a:endParaRPr lang="fr-FR" b="1" dirty="0"/>
          </a:p>
          <a:p>
            <a:pPr fontAlgn="base">
              <a:lnSpc>
                <a:spcPct val="107000"/>
              </a:lnSpc>
              <a:spcBef>
                <a:spcPts val="1200"/>
              </a:spcBef>
              <a:spcAft>
                <a:spcPts val="0"/>
              </a:spcAft>
            </a:pPr>
            <a:endParaRPr lang="fr-FR" b="1" kern="0" dirty="0">
              <a:solidFill>
                <a:srgbClr val="2E74B5"/>
              </a:solidFill>
              <a:latin typeface="Calibri Light" panose="020F0302020204030204" pitchFamily="34" charset="0"/>
              <a:ea typeface="Times New Roman" panose="02020603050405020304" pitchFamily="18" charset="0"/>
              <a:cs typeface="Times New Roman" panose="02020603050405020304" pitchFamily="18" charset="0"/>
            </a:endParaRPr>
          </a:p>
        </p:txBody>
      </p:sp>
      <p:pic>
        <p:nvPicPr>
          <p:cNvPr id="9" name="Image 8" descr="https://moneystore.be/wp-content/uploads/2017/04/Unknown-119x150.jpeg"/>
          <p:cNvPicPr/>
          <p:nvPr/>
        </p:nvPicPr>
        <p:blipFill>
          <a:blip r:embed="rId3">
            <a:extLst>
              <a:ext uri="{28A0092B-C50C-407E-A947-70E740481C1C}">
                <a14:useLocalDpi xmlns:a14="http://schemas.microsoft.com/office/drawing/2010/main" val="0"/>
              </a:ext>
            </a:extLst>
          </a:blip>
          <a:srcRect/>
          <a:stretch>
            <a:fillRect/>
          </a:stretch>
        </p:blipFill>
        <p:spPr bwMode="auto">
          <a:xfrm>
            <a:off x="1080656" y="2714624"/>
            <a:ext cx="2258289" cy="2259157"/>
          </a:xfrm>
          <a:prstGeom prst="rect">
            <a:avLst/>
          </a:prstGeom>
          <a:noFill/>
          <a:ln>
            <a:noFill/>
          </a:ln>
        </p:spPr>
      </p:pic>
    </p:spTree>
    <p:extLst>
      <p:ext uri="{BB962C8B-B14F-4D97-AF65-F5344CB8AC3E}">
        <p14:creationId xmlns:p14="http://schemas.microsoft.com/office/powerpoint/2010/main" val="22327261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199" y="1314499"/>
            <a:ext cx="10654145" cy="4093428"/>
          </a:xfrm>
          <a:prstGeom prst="rect">
            <a:avLst/>
          </a:prstGeom>
        </p:spPr>
        <p:txBody>
          <a:bodyPr wrap="square">
            <a:spAutoFit/>
          </a:bodyPr>
          <a:lstStyle/>
          <a:p>
            <a:pPr algn="just" fontAlgn="base">
              <a:spcAft>
                <a:spcPts val="0"/>
              </a:spcAft>
            </a:pPr>
            <a:r>
              <a:rPr lang="fr-FR" sz="2000" dirty="0">
                <a:solidFill>
                  <a:srgbClr val="333333"/>
                </a:solidFill>
                <a:latin typeface="Arial Rounded MT Bold" panose="020F0704030504030204" pitchFamily="34" charset="0"/>
                <a:ea typeface="Times New Roman" panose="02020603050405020304" pitchFamily="18" charset="0"/>
              </a:rPr>
              <a:t>Dans l’histoire économique, Malthus a donné son nom à la doctrine du « malthusianisme » visant à réguler et contrôler la croissance de la population. Thomas Malthus a rédigé son « </a:t>
            </a:r>
            <a:r>
              <a:rPr lang="fr-FR" sz="2000" i="1" dirty="0">
                <a:solidFill>
                  <a:srgbClr val="333333"/>
                </a:solidFill>
                <a:latin typeface="Arial Rounded MT Bold" panose="020F0704030504030204" pitchFamily="34" charset="0"/>
                <a:ea typeface="Times New Roman" panose="02020603050405020304" pitchFamily="18" charset="0"/>
              </a:rPr>
              <a:t>Essai sur le principe des populations</a:t>
            </a:r>
            <a:r>
              <a:rPr lang="fr-FR" sz="2000" dirty="0">
                <a:solidFill>
                  <a:srgbClr val="333333"/>
                </a:solidFill>
                <a:latin typeface="Arial Rounded MT Bold" panose="020F0704030504030204" pitchFamily="34" charset="0"/>
                <a:ea typeface="Times New Roman" panose="02020603050405020304" pitchFamily="18" charset="0"/>
              </a:rPr>
              <a:t> » dans lequel, avec une bonne dose de pessimisme, il prédit une catastrophe démographique. Il démontre que la population augmente de façon exponentielle (1, 2, 4, 8, 16, …) alors que les ressources alimentaires augmentent de façon arithmétique (1, 2, 3, 4, 5, …). Sur cette base pessimiste, il prédit que les ressources naturelles ne seront pas suffisantes pour nourrir une population de plus en plus importante</a:t>
            </a:r>
            <a:r>
              <a:rPr lang="fr-FR" sz="2000" dirty="0" smtClean="0">
                <a:solidFill>
                  <a:srgbClr val="333333"/>
                </a:solidFill>
                <a:latin typeface="Arial Rounded MT Bold" panose="020F0704030504030204" pitchFamily="34" charset="0"/>
                <a:ea typeface="Times New Roman" panose="02020603050405020304" pitchFamily="18" charset="0"/>
              </a:rPr>
              <a:t>.</a:t>
            </a:r>
          </a:p>
          <a:p>
            <a:pPr algn="just" fontAlgn="base">
              <a:spcAft>
                <a:spcPts val="0"/>
              </a:spcAft>
            </a:pPr>
            <a:r>
              <a:rPr lang="fr-FR" sz="2000" dirty="0" smtClean="0">
                <a:latin typeface="Arial Rounded MT Bold" panose="020F0704030504030204" pitchFamily="34" charset="0"/>
              </a:rPr>
              <a:t>Le principe de population : </a:t>
            </a:r>
            <a:r>
              <a:rPr lang="fr-FR" sz="2000" dirty="0">
                <a:latin typeface="Arial Rounded MT Bold" panose="020F0704030504030204" pitchFamily="34" charset="0"/>
              </a:rPr>
              <a:t>« la </a:t>
            </a:r>
            <a:r>
              <a:rPr lang="fr-FR" sz="2000" b="1" dirty="0">
                <a:latin typeface="Arial Rounded MT Bold" panose="020F0704030504030204" pitchFamily="34" charset="0"/>
              </a:rPr>
              <a:t>population</a:t>
            </a:r>
            <a:r>
              <a:rPr lang="fr-FR" sz="2000" dirty="0">
                <a:latin typeface="Arial Rounded MT Bold" panose="020F0704030504030204" pitchFamily="34" charset="0"/>
              </a:rPr>
              <a:t> progresse plus vite que les subsistances » ce </a:t>
            </a:r>
            <a:r>
              <a:rPr lang="fr-FR" sz="2000" b="1" dirty="0">
                <a:latin typeface="Arial Rounded MT Bold" panose="020F0704030504030204" pitchFamily="34" charset="0"/>
              </a:rPr>
              <a:t>qui</a:t>
            </a:r>
            <a:r>
              <a:rPr lang="fr-FR" sz="2000" dirty="0">
                <a:latin typeface="Arial Rounded MT Bold" panose="020F0704030504030204" pitchFamily="34" charset="0"/>
              </a:rPr>
              <a:t> engendre un « déséquilibre croissant ». Il part d'un constat pour lui évident </a:t>
            </a:r>
            <a:r>
              <a:rPr lang="fr-FR" sz="2000" b="1" dirty="0">
                <a:latin typeface="Arial Rounded MT Bold" panose="020F0704030504030204" pitchFamily="34" charset="0"/>
              </a:rPr>
              <a:t>qui est</a:t>
            </a:r>
            <a:r>
              <a:rPr lang="fr-FR" sz="2000" dirty="0">
                <a:latin typeface="Arial Rounded MT Bold" panose="020F0704030504030204" pitchFamily="34" charset="0"/>
              </a:rPr>
              <a:t> que les surfaces cultivables s'additionnent alors que les bouches à nourrir se multiplient.</a:t>
            </a:r>
            <a:endParaRPr lang="fr-FR" sz="2000" dirty="0">
              <a:solidFill>
                <a:srgbClr val="333333"/>
              </a:solidFill>
              <a:latin typeface="Arial Rounded MT Bold" panose="020F0704030504030204" pitchFamily="34" charset="0"/>
              <a:ea typeface="Times New Roman" panose="02020603050405020304" pitchFamily="18" charset="0"/>
            </a:endParaRPr>
          </a:p>
          <a:p>
            <a:pPr algn="just" fontAlgn="base">
              <a:spcAft>
                <a:spcPts val="0"/>
              </a:spcAft>
            </a:pPr>
            <a:r>
              <a:rPr lang="fr-FR" sz="2000" dirty="0" smtClean="0">
                <a:solidFill>
                  <a:srgbClr val="333333"/>
                </a:solidFill>
                <a:latin typeface="Arial Rounded MT Bold" panose="020F0704030504030204" pitchFamily="34" charset="0"/>
                <a:ea typeface="Times New Roman" panose="02020603050405020304" pitchFamily="18" charset="0"/>
              </a:rPr>
              <a:t> </a:t>
            </a:r>
            <a:endParaRPr lang="fr-FR" sz="2000" dirty="0">
              <a:latin typeface="Arial Rounded MT Bold" panose="020F0704030504030204" pitchFamily="34" charset="0"/>
              <a:ea typeface="Times New Roman" panose="02020603050405020304" pitchFamily="18" charset="0"/>
            </a:endParaRPr>
          </a:p>
        </p:txBody>
      </p:sp>
    </p:spTree>
    <p:extLst>
      <p:ext uri="{BB962C8B-B14F-4D97-AF65-F5344CB8AC3E}">
        <p14:creationId xmlns:p14="http://schemas.microsoft.com/office/powerpoint/2010/main" val="5795450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9145" y="956602"/>
            <a:ext cx="10818055" cy="4093428"/>
          </a:xfrm>
          <a:prstGeom prst="rect">
            <a:avLst/>
          </a:prstGeom>
        </p:spPr>
        <p:txBody>
          <a:bodyPr wrap="square">
            <a:spAutoFit/>
          </a:bodyPr>
          <a:lstStyle/>
          <a:p>
            <a:r>
              <a:rPr lang="fr-FR" sz="2000" dirty="0">
                <a:latin typeface="Arial Rounded MT Bold" panose="020F0704030504030204" pitchFamily="34" charset="0"/>
              </a:rPr>
              <a:t>L'exemple utilisé pour le démontrer est le suivant; il part de l'hypothèse que la terre est habitée par un milliard d'habitants</a:t>
            </a:r>
            <a:r>
              <a:rPr lang="fr-FR" sz="2000" dirty="0" smtClean="0">
                <a:latin typeface="Arial Rounded MT Bold" panose="020F0704030504030204" pitchFamily="34" charset="0"/>
              </a:rPr>
              <a:t>.</a:t>
            </a:r>
          </a:p>
          <a:p>
            <a:r>
              <a:rPr lang="fr-FR" sz="2000" dirty="0" smtClean="0">
                <a:latin typeface="Arial Rounded MT Bold" panose="020F0704030504030204" pitchFamily="34" charset="0"/>
              </a:rPr>
              <a:t> </a:t>
            </a:r>
            <a:r>
              <a:rPr lang="fr-FR" sz="2000" dirty="0">
                <a:latin typeface="Arial Rounded MT Bold" panose="020F0704030504030204" pitchFamily="34" charset="0"/>
              </a:rPr>
              <a:t>La population terrestre double à chaque vingt-cinq ans et, après trois siècles, se retrouve à être plus de 4096 milliards. </a:t>
            </a:r>
            <a:endParaRPr lang="fr-FR" sz="2000" dirty="0" smtClean="0">
              <a:latin typeface="Arial Rounded MT Bold" panose="020F0704030504030204" pitchFamily="34" charset="0"/>
            </a:endParaRPr>
          </a:p>
          <a:p>
            <a:r>
              <a:rPr lang="fr-FR" sz="2000" dirty="0" smtClean="0">
                <a:latin typeface="Arial Rounded MT Bold" panose="020F0704030504030204" pitchFamily="34" charset="0"/>
              </a:rPr>
              <a:t>Les </a:t>
            </a:r>
            <a:r>
              <a:rPr lang="fr-FR" sz="2000" dirty="0">
                <a:latin typeface="Arial Rounded MT Bold" panose="020F0704030504030204" pitchFamily="34" charset="0"/>
              </a:rPr>
              <a:t>moyens de subsistances, quant à eux, ne peuvent nourrir qu'un milliard d'habitants à la première période. </a:t>
            </a:r>
            <a:endParaRPr lang="fr-FR" sz="2000" dirty="0" smtClean="0">
              <a:latin typeface="Arial Rounded MT Bold" panose="020F0704030504030204" pitchFamily="34" charset="0"/>
            </a:endParaRPr>
          </a:p>
          <a:p>
            <a:r>
              <a:rPr lang="fr-FR" sz="2000" dirty="0" smtClean="0">
                <a:latin typeface="Arial Rounded MT Bold" panose="020F0704030504030204" pitchFamily="34" charset="0"/>
              </a:rPr>
              <a:t>À </a:t>
            </a:r>
            <a:r>
              <a:rPr lang="fr-FR" sz="2000" dirty="0">
                <a:latin typeface="Arial Rounded MT Bold" panose="020F0704030504030204" pitchFamily="34" charset="0"/>
              </a:rPr>
              <a:t>la deuxième, il n'yen a assez que pour deux milliards. </a:t>
            </a:r>
            <a:endParaRPr lang="fr-FR" sz="2000" dirty="0" smtClean="0">
              <a:latin typeface="Arial Rounded MT Bold" panose="020F0704030504030204" pitchFamily="34" charset="0"/>
            </a:endParaRPr>
          </a:p>
          <a:p>
            <a:r>
              <a:rPr lang="fr-FR" sz="2000" dirty="0" smtClean="0">
                <a:latin typeface="Arial Rounded MT Bold" panose="020F0704030504030204" pitchFamily="34" charset="0"/>
              </a:rPr>
              <a:t>À </a:t>
            </a:r>
            <a:r>
              <a:rPr lang="fr-FR" sz="2000" dirty="0">
                <a:latin typeface="Arial Rounded MT Bold" panose="020F0704030504030204" pitchFamily="34" charset="0"/>
              </a:rPr>
              <a:t>la troisième que pour trois et ainsi de suite si bien qu'après trois siècles, le déséquilibre est immense. </a:t>
            </a:r>
            <a:endParaRPr lang="fr-FR" sz="2000" dirty="0" smtClean="0">
              <a:latin typeface="Arial Rounded MT Bold" panose="020F0704030504030204" pitchFamily="34" charset="0"/>
            </a:endParaRPr>
          </a:p>
          <a:p>
            <a:r>
              <a:rPr lang="fr-FR" sz="2000" dirty="0" smtClean="0">
                <a:latin typeface="Arial Rounded MT Bold" panose="020F0704030504030204" pitchFamily="34" charset="0"/>
              </a:rPr>
              <a:t>Il </a:t>
            </a:r>
            <a:r>
              <a:rPr lang="fr-FR" sz="2000" dirty="0">
                <a:latin typeface="Arial Rounded MT Bold" panose="020F0704030504030204" pitchFamily="34" charset="0"/>
              </a:rPr>
              <a:t>y a 4096 milliards d'habitants et seulement des vivres pour 13 milliards. </a:t>
            </a:r>
            <a:endParaRPr lang="fr-FR" sz="2000" dirty="0" smtClean="0">
              <a:latin typeface="Arial Rounded MT Bold" panose="020F0704030504030204" pitchFamily="34" charset="0"/>
            </a:endParaRPr>
          </a:p>
          <a:p>
            <a:r>
              <a:rPr lang="fr-FR" sz="2000" dirty="0" smtClean="0">
                <a:latin typeface="Arial Rounded MT Bold" panose="020F0704030504030204" pitchFamily="34" charset="0"/>
              </a:rPr>
              <a:t>Il </a:t>
            </a:r>
            <a:r>
              <a:rPr lang="fr-FR" sz="2000" dirty="0">
                <a:latin typeface="Arial Rounded MT Bold" panose="020F0704030504030204" pitchFamily="34" charset="0"/>
              </a:rPr>
              <a:t>faut bien comprendre que Malthus est conscient de l'irréalisme de cette situation. </a:t>
            </a:r>
            <a:endParaRPr lang="fr-FR" sz="2000" dirty="0" smtClean="0">
              <a:latin typeface="Arial Rounded MT Bold" panose="020F0704030504030204" pitchFamily="34" charset="0"/>
            </a:endParaRPr>
          </a:p>
          <a:p>
            <a:endParaRPr lang="fr-FR" sz="2000" dirty="0">
              <a:latin typeface="Arial Rounded MT Bold" panose="020F0704030504030204" pitchFamily="34" charset="0"/>
            </a:endParaRPr>
          </a:p>
          <a:p>
            <a:r>
              <a:rPr lang="fr-FR" sz="2000" dirty="0" smtClean="0">
                <a:latin typeface="Arial Rounded MT Bold" panose="020F0704030504030204" pitchFamily="34" charset="0"/>
              </a:rPr>
              <a:t>Le 14 Novembre 2022 la population mondiale a atteint 9 milliard</a:t>
            </a:r>
            <a:endParaRPr lang="fr-FR" sz="2000" dirty="0">
              <a:latin typeface="Arial Rounded MT Bold" panose="020F0704030504030204" pitchFamily="34" charset="0"/>
            </a:endParaRPr>
          </a:p>
        </p:txBody>
      </p:sp>
    </p:spTree>
    <p:extLst>
      <p:ext uri="{BB962C8B-B14F-4D97-AF65-F5344CB8AC3E}">
        <p14:creationId xmlns:p14="http://schemas.microsoft.com/office/powerpoint/2010/main" val="819414151"/>
      </p:ext>
    </p:extLst>
  </p:cSld>
  <p:clrMapOvr>
    <a:masterClrMapping/>
  </p:clrMapOvr>
  <p:timing>
    <p:tnLst>
      <p:par>
        <p:cTn id="1" dur="indefinite" restart="never" nodeType="tmRoot"/>
      </p:par>
    </p:tnLst>
  </p:timing>
</p:sld>
</file>

<file path=ppt/theme/theme1.xml><?xml version="1.0" encoding="utf-8"?>
<a:theme xmlns:a="http://schemas.openxmlformats.org/drawingml/2006/main" name="Brin">
  <a:themeElements>
    <a:clrScheme name="Bri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231</TotalTime>
  <Words>678</Words>
  <Application>Microsoft Office PowerPoint</Application>
  <PresentationFormat>Grand écran</PresentationFormat>
  <Paragraphs>81</Paragraphs>
  <Slides>11</Slides>
  <Notes>0</Notes>
  <HiddenSlides>0</HiddenSlides>
  <MMClips>0</MMClips>
  <ScaleCrop>false</ScaleCrop>
  <HeadingPairs>
    <vt:vector size="6" baseType="variant">
      <vt:variant>
        <vt:lpstr>Polices utilisées</vt:lpstr>
      </vt:variant>
      <vt:variant>
        <vt:i4>10</vt:i4>
      </vt:variant>
      <vt:variant>
        <vt:lpstr>Thème</vt:lpstr>
      </vt:variant>
      <vt:variant>
        <vt:i4>1</vt:i4>
      </vt:variant>
      <vt:variant>
        <vt:lpstr>Titres des diapositives</vt:lpstr>
      </vt:variant>
      <vt:variant>
        <vt:i4>11</vt:i4>
      </vt:variant>
    </vt:vector>
  </HeadingPairs>
  <TitlesOfParts>
    <vt:vector size="22" baseType="lpstr">
      <vt:lpstr>Arial</vt:lpstr>
      <vt:lpstr>Arial Rounded MT Bold</vt:lpstr>
      <vt:lpstr>Calibri</vt:lpstr>
      <vt:lpstr>Calibri Light</vt:lpstr>
      <vt:lpstr>Century Gothic</vt:lpstr>
      <vt:lpstr>Courier New</vt:lpstr>
      <vt:lpstr>inherit</vt:lpstr>
      <vt:lpstr>Symbol</vt:lpstr>
      <vt:lpstr>Times New Roman</vt:lpstr>
      <vt:lpstr>Wingdings 3</vt:lpstr>
      <vt:lpstr>Brin</vt:lpstr>
      <vt:lpstr>  Université Ali Lounici Blida 2 Faculté des Sciences Humaines et Sociales Département des Sciences Sociales Filière : Etude des Populations   Module : Français </vt:lpstr>
      <vt:lpstr>Objectifs</vt:lpstr>
      <vt:lpstr>L'expression écrite 1.1 Rédiger des textes clairs et structurés autour : </vt:lpstr>
      <vt:lpstr>Sociologie</vt:lpstr>
      <vt:lpstr>Anthropologie https://www.cas-sca.ca/fr/a-propos-d-anthropologie/qu-est-ce-que-l-anthropologie </vt:lpstr>
      <vt:lpstr>Amartya Sen </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Université Ali Lounici Blida 2 Faculté des Sciences Humaines et Sociales Département des Sciences Sociales Filière : Etude des Populations   Module : Français</dc:title>
  <dc:creator>Bsi</dc:creator>
  <cp:lastModifiedBy>Bsi</cp:lastModifiedBy>
  <cp:revision>20</cp:revision>
  <dcterms:created xsi:type="dcterms:W3CDTF">2022-12-21T13:59:10Z</dcterms:created>
  <dcterms:modified xsi:type="dcterms:W3CDTF">2022-12-21T19:46:17Z</dcterms:modified>
</cp:coreProperties>
</file>